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6" r:id="rId3"/>
    <p:sldId id="272" r:id="rId4"/>
    <p:sldId id="274" r:id="rId5"/>
    <p:sldId id="268" r:id="rId6"/>
    <p:sldId id="269" r:id="rId7"/>
    <p:sldId id="273" r:id="rId8"/>
    <p:sldId id="270" r:id="rId9"/>
    <p:sldId id="267" r:id="rId10"/>
    <p:sldId id="260" r:id="rId11"/>
    <p:sldId id="275" r:id="rId12"/>
    <p:sldId id="257" r:id="rId13"/>
    <p:sldId id="281" r:id="rId14"/>
    <p:sldId id="259" r:id="rId15"/>
    <p:sldId id="258" r:id="rId16"/>
    <p:sldId id="262" r:id="rId17"/>
    <p:sldId id="263" r:id="rId18"/>
    <p:sldId id="264" r:id="rId19"/>
    <p:sldId id="280" r:id="rId20"/>
    <p:sldId id="276" r:id="rId21"/>
    <p:sldId id="278" r:id="rId22"/>
    <p:sldId id="277" r:id="rId23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36C4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39" autoAdjust="0"/>
    <p:restoredTop sz="94660"/>
  </p:normalViewPr>
  <p:slideViewPr>
    <p:cSldViewPr snapToObjects="1">
      <p:cViewPr varScale="1">
        <p:scale>
          <a:sx n="69" d="100"/>
          <a:sy n="69" d="100"/>
        </p:scale>
        <p:origin x="-119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1;&#1072;&#1079;&#1072;%2001.10.2015-&#1092;&#1072;&#1082;&#1090;\&#1043;&#1088;&#1072;&#1092;&#1110;&#1082;&#1080;_&#1079;&#1072;&#1075;&#1072;&#1083;&#1100;&#1085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864855072463782E-2"/>
          <c:y val="3.6638554737872711E-2"/>
          <c:w val="0.89227185990338165"/>
          <c:h val="0.70857306643633067"/>
        </c:manualLayout>
      </c:layout>
      <c:barChart>
        <c:barDir val="col"/>
        <c:grouping val="clustered"/>
        <c:varyColors val="0"/>
        <c:ser>
          <c:idx val="0"/>
          <c:order val="0"/>
          <c:tx>
            <c:v>ЗВР, млрд. дол. США</c:v>
          </c:tx>
          <c:spPr>
            <a:solidFill>
              <a:srgbClr val="006C00"/>
            </a:solidFill>
            <a:ln w="28575">
              <a:solidFill>
                <a:srgbClr val="006C00"/>
              </a:solidFill>
              <a:prstDash val="solid"/>
            </a:ln>
          </c:spPr>
          <c:invertIfNegative val="0"/>
          <c:dLbls>
            <c:dLbl>
              <c:idx val="104"/>
              <c:layout>
                <c:manualLayout>
                  <c:x val="-3.0673120420015212E-3"/>
                  <c:y val="-2.1122754806396839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ysClr val="windowText" lastClr="000000"/>
                        </a:solidFill>
                      </a:defRPr>
                    </a:pPr>
                    <a:r>
                      <a:rPr lang="en-US" dirty="0" smtClean="0"/>
                      <a:t>12.8</a:t>
                    </a:r>
                    <a:endParaRPr lang="en-US" dirty="0"/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'[1]ЧМР-ЧВА'!$B$90:$B$195</c:f>
              <c:numCache>
                <c:formatCode>mmm\-yy</c:formatCode>
                <c:ptCount val="106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  <c:pt idx="102">
                  <c:v>42186</c:v>
                </c:pt>
                <c:pt idx="103">
                  <c:v>42217</c:v>
                </c:pt>
                <c:pt idx="104">
                  <c:v>42248</c:v>
                </c:pt>
                <c:pt idx="105">
                  <c:v>42278</c:v>
                </c:pt>
              </c:numCache>
            </c:numRef>
          </c:cat>
          <c:val>
            <c:numRef>
              <c:f>'[1]ЧМР-ЧВА'!$C$90:$C$195</c:f>
              <c:numCache>
                <c:formatCode>_(* #,##0.00_);_(* \(#,##0.00\);_(* "-"??_);_(@_)</c:formatCode>
                <c:ptCount val="106"/>
                <c:pt idx="0">
                  <c:v>22.362658</c:v>
                </c:pt>
                <c:pt idx="1">
                  <c:v>22.84423</c:v>
                </c:pt>
                <c:pt idx="2">
                  <c:v>22.971623999999981</c:v>
                </c:pt>
                <c:pt idx="3">
                  <c:v>23.48386</c:v>
                </c:pt>
                <c:pt idx="4">
                  <c:v>24.69059</c:v>
                </c:pt>
                <c:pt idx="5">
                  <c:v>25.887080000000001</c:v>
                </c:pt>
                <c:pt idx="6">
                  <c:v>27.347930000000005</c:v>
                </c:pt>
                <c:pt idx="7">
                  <c:v>28.885990000000003</c:v>
                </c:pt>
                <c:pt idx="8">
                  <c:v>30.621078000000011</c:v>
                </c:pt>
                <c:pt idx="9">
                  <c:v>31.709919999999986</c:v>
                </c:pt>
                <c:pt idx="10">
                  <c:v>32.862701000000001</c:v>
                </c:pt>
                <c:pt idx="11">
                  <c:v>32.463310000000021</c:v>
                </c:pt>
                <c:pt idx="12">
                  <c:v>31.825713999999984</c:v>
                </c:pt>
                <c:pt idx="13">
                  <c:v>32.49699600000001</c:v>
                </c:pt>
                <c:pt idx="14">
                  <c:v>33.230212000000023</c:v>
                </c:pt>
                <c:pt idx="15">
                  <c:v>33.403675</c:v>
                </c:pt>
                <c:pt idx="16">
                  <c:v>34.225570000000026</c:v>
                </c:pt>
                <c:pt idx="17">
                  <c:v>35.450849999999996</c:v>
                </c:pt>
                <c:pt idx="18">
                  <c:v>37.915469999999999</c:v>
                </c:pt>
                <c:pt idx="19">
                  <c:v>38.046870000000006</c:v>
                </c:pt>
                <c:pt idx="20">
                  <c:v>37.530214000000001</c:v>
                </c:pt>
                <c:pt idx="21">
                  <c:v>31.924071000000001</c:v>
                </c:pt>
                <c:pt idx="22">
                  <c:v>32.74389</c:v>
                </c:pt>
                <c:pt idx="23">
                  <c:v>31.543195000000001</c:v>
                </c:pt>
                <c:pt idx="24">
                  <c:v>28.821840000000005</c:v>
                </c:pt>
                <c:pt idx="25">
                  <c:v>26.458995999999999</c:v>
                </c:pt>
                <c:pt idx="26">
                  <c:v>25.392536999999983</c:v>
                </c:pt>
                <c:pt idx="27">
                  <c:v>24.494990000000001</c:v>
                </c:pt>
                <c:pt idx="28">
                  <c:v>27.792109999999983</c:v>
                </c:pt>
                <c:pt idx="29">
                  <c:v>27.343520000000002</c:v>
                </c:pt>
                <c:pt idx="30">
                  <c:v>29.635080000000013</c:v>
                </c:pt>
                <c:pt idx="31">
                  <c:v>28.870990000000013</c:v>
                </c:pt>
                <c:pt idx="32">
                  <c:v>28.126870000000011</c:v>
                </c:pt>
                <c:pt idx="33">
                  <c:v>27.71209</c:v>
                </c:pt>
                <c:pt idx="34">
                  <c:v>27.291040000000002</c:v>
                </c:pt>
                <c:pt idx="35">
                  <c:v>26.505110000000002</c:v>
                </c:pt>
                <c:pt idx="36">
                  <c:v>25.285569999999986</c:v>
                </c:pt>
                <c:pt idx="37">
                  <c:v>24.14828</c:v>
                </c:pt>
                <c:pt idx="38">
                  <c:v>25.147479999999987</c:v>
                </c:pt>
                <c:pt idx="39">
                  <c:v>26.35211</c:v>
                </c:pt>
                <c:pt idx="40">
                  <c:v>26.70584999999998</c:v>
                </c:pt>
                <c:pt idx="41">
                  <c:v>29.52346</c:v>
                </c:pt>
                <c:pt idx="42">
                  <c:v>30.875729999999983</c:v>
                </c:pt>
                <c:pt idx="43">
                  <c:v>32.692090000000022</c:v>
                </c:pt>
                <c:pt idx="44">
                  <c:v>34.678705000000022</c:v>
                </c:pt>
                <c:pt idx="45">
                  <c:v>34.252410000000012</c:v>
                </c:pt>
                <c:pt idx="46">
                  <c:v>33.53952000000001</c:v>
                </c:pt>
                <c:pt idx="47">
                  <c:v>34.576350000000012</c:v>
                </c:pt>
                <c:pt idx="48">
                  <c:v>35.138980000000011</c:v>
                </c:pt>
                <c:pt idx="49">
                  <c:v>36.67024</c:v>
                </c:pt>
                <c:pt idx="50">
                  <c:v>36.428877060285579</c:v>
                </c:pt>
                <c:pt idx="51">
                  <c:v>38.351689999999984</c:v>
                </c:pt>
                <c:pt idx="52">
                  <c:v>37.917819999999999</c:v>
                </c:pt>
                <c:pt idx="53">
                  <c:v>37.584373759870005</c:v>
                </c:pt>
                <c:pt idx="54">
                  <c:v>37.814029999999995</c:v>
                </c:pt>
                <c:pt idx="55">
                  <c:v>38.205830000000013</c:v>
                </c:pt>
                <c:pt idx="56">
                  <c:v>34.950520000000004</c:v>
                </c:pt>
                <c:pt idx="57">
                  <c:v>34.162660000000002</c:v>
                </c:pt>
                <c:pt idx="58">
                  <c:v>32.408440810335499</c:v>
                </c:pt>
                <c:pt idx="59">
                  <c:v>31.794608512964192</c:v>
                </c:pt>
                <c:pt idx="60">
                  <c:v>31.364112908918102</c:v>
                </c:pt>
                <c:pt idx="61">
                  <c:v>31.04864488048668</c:v>
                </c:pt>
                <c:pt idx="62">
                  <c:v>31.127970000000012</c:v>
                </c:pt>
                <c:pt idx="63">
                  <c:v>31.660559025254198</c:v>
                </c:pt>
                <c:pt idx="64">
                  <c:v>30.758860000000013</c:v>
                </c:pt>
                <c:pt idx="65">
                  <c:v>29.317960000000017</c:v>
                </c:pt>
                <c:pt idx="66">
                  <c:v>30.081387179110799</c:v>
                </c:pt>
                <c:pt idx="67">
                  <c:v>30.00079999999998</c:v>
                </c:pt>
                <c:pt idx="68">
                  <c:v>29.254870000000011</c:v>
                </c:pt>
                <c:pt idx="69">
                  <c:v>26.816929999999999</c:v>
                </c:pt>
                <c:pt idx="70">
                  <c:v>25.376900000000013</c:v>
                </c:pt>
                <c:pt idx="71">
                  <c:v>24.546189999999989</c:v>
                </c:pt>
                <c:pt idx="72">
                  <c:v>24.651960000000017</c:v>
                </c:pt>
                <c:pt idx="73">
                  <c:v>24.709859999999999</c:v>
                </c:pt>
                <c:pt idx="74">
                  <c:v>24.728609999999986</c:v>
                </c:pt>
                <c:pt idx="75">
                  <c:v>25.24180085606579</c:v>
                </c:pt>
                <c:pt idx="76">
                  <c:v>24.54175</c:v>
                </c:pt>
                <c:pt idx="77">
                  <c:v>23.245179999999984</c:v>
                </c:pt>
                <c:pt idx="78">
                  <c:v>22.719900000000013</c:v>
                </c:pt>
                <c:pt idx="79">
                  <c:v>21.65588000000001</c:v>
                </c:pt>
                <c:pt idx="80">
                  <c:v>21.639860000000024</c:v>
                </c:pt>
                <c:pt idx="81">
                  <c:v>20.633050000000011</c:v>
                </c:pt>
                <c:pt idx="82">
                  <c:v>18.811930000000011</c:v>
                </c:pt>
                <c:pt idx="83">
                  <c:v>20.415709999999983</c:v>
                </c:pt>
                <c:pt idx="84">
                  <c:v>17.805589999999984</c:v>
                </c:pt>
                <c:pt idx="85">
                  <c:v>15.46232</c:v>
                </c:pt>
                <c:pt idx="86">
                  <c:v>14.982330000000005</c:v>
                </c:pt>
                <c:pt idx="87">
                  <c:v>14.112960000000001</c:v>
                </c:pt>
                <c:pt idx="88">
                  <c:v>17.89855</c:v>
                </c:pt>
                <c:pt idx="89">
                  <c:v>17.083309999999983</c:v>
                </c:pt>
                <c:pt idx="90">
                  <c:v>16.07001</c:v>
                </c:pt>
                <c:pt idx="91">
                  <c:v>15.92848</c:v>
                </c:pt>
                <c:pt idx="92">
                  <c:v>16.385239999999989</c:v>
                </c:pt>
                <c:pt idx="93">
                  <c:v>12.586930000000002</c:v>
                </c:pt>
                <c:pt idx="94">
                  <c:v>9.9660800000000052</c:v>
                </c:pt>
                <c:pt idx="95">
                  <c:v>7.5333300000000003</c:v>
                </c:pt>
                <c:pt idx="96">
                  <c:v>6.4196600000000021</c:v>
                </c:pt>
                <c:pt idx="97">
                  <c:v>5.625309999999998</c:v>
                </c:pt>
                <c:pt idx="98">
                  <c:v>9.9699141772020443</c:v>
                </c:pt>
                <c:pt idx="99">
                  <c:v>9.6309799999999992</c:v>
                </c:pt>
                <c:pt idx="100">
                  <c:v>9.9180900000000012</c:v>
                </c:pt>
                <c:pt idx="101">
                  <c:v>10.2637</c:v>
                </c:pt>
                <c:pt idx="102">
                  <c:v>10.375390000000007</c:v>
                </c:pt>
                <c:pt idx="103">
                  <c:v>12.616670000000001</c:v>
                </c:pt>
                <c:pt idx="104">
                  <c:v>12.773550000000002</c:v>
                </c:pt>
                <c:pt idx="105">
                  <c:v>12.96181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0"/>
        <c:axId val="80848896"/>
        <c:axId val="73413696"/>
      </c:barChart>
      <c:lineChart>
        <c:grouping val="standard"/>
        <c:varyColors val="0"/>
        <c:ser>
          <c:idx val="1"/>
          <c:order val="1"/>
          <c:tx>
            <c:v>Офіційний курс гривні, грн./дол. США</c:v>
          </c:tx>
          <c:spPr>
            <a:ln>
              <a:solidFill>
                <a:srgbClr val="C45D08"/>
              </a:solidFill>
            </a:ln>
          </c:spPr>
          <c:marker>
            <c:symbol val="none"/>
          </c:marker>
          <c:dPt>
            <c:idx val="103"/>
            <c:bubble3D val="0"/>
            <c:spPr>
              <a:ln w="31750">
                <a:solidFill>
                  <a:srgbClr val="C45D08"/>
                </a:solidFill>
              </a:ln>
            </c:spPr>
          </c:dPt>
          <c:dLbls>
            <c:dLbl>
              <c:idx val="105"/>
              <c:layout>
                <c:manualLayout>
                  <c:x val="-4.1408712567019043E-2"/>
                  <c:y val="-3.872505047839438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22.9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046882294677877E-2"/>
                      <c:h val="5.1046657448792568E-2"/>
                    </c:manualLayout>
                  </c15:layout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'[1]ЧМР-ЧВА'!$B$90:$B$195</c:f>
              <c:numCache>
                <c:formatCode>mmm\-yy</c:formatCode>
                <c:ptCount val="106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  <c:pt idx="102">
                  <c:v>42186</c:v>
                </c:pt>
                <c:pt idx="103">
                  <c:v>42217</c:v>
                </c:pt>
                <c:pt idx="104">
                  <c:v>42248</c:v>
                </c:pt>
                <c:pt idx="105">
                  <c:v>42278</c:v>
                </c:pt>
              </c:numCache>
            </c:numRef>
          </c:cat>
          <c:val>
            <c:numRef>
              <c:f>'[1]ЧМР-ЧВА'!$AN$90:$AN$195</c:f>
              <c:numCache>
                <c:formatCode>_-* #,##0.0000\ _г_р_н_._-;\-* #,##0.0000\ _г_р_н_._-;_-* "-"??\ _г_р_н_._-;_-@_-</c:formatCode>
                <c:ptCount val="106"/>
                <c:pt idx="0">
                  <c:v>5.05</c:v>
                </c:pt>
                <c:pt idx="1">
                  <c:v>5.05</c:v>
                </c:pt>
                <c:pt idx="2">
                  <c:v>5.05</c:v>
                </c:pt>
                <c:pt idx="3">
                  <c:v>5.05</c:v>
                </c:pt>
                <c:pt idx="4">
                  <c:v>5.05</c:v>
                </c:pt>
                <c:pt idx="5">
                  <c:v>5.05</c:v>
                </c:pt>
                <c:pt idx="6">
                  <c:v>5.05</c:v>
                </c:pt>
                <c:pt idx="7">
                  <c:v>5.05</c:v>
                </c:pt>
                <c:pt idx="8">
                  <c:v>5.05</c:v>
                </c:pt>
                <c:pt idx="9">
                  <c:v>5.05</c:v>
                </c:pt>
                <c:pt idx="10">
                  <c:v>5.05</c:v>
                </c:pt>
                <c:pt idx="11">
                  <c:v>5.05</c:v>
                </c:pt>
                <c:pt idx="12">
                  <c:v>5.05</c:v>
                </c:pt>
                <c:pt idx="13">
                  <c:v>5.05</c:v>
                </c:pt>
                <c:pt idx="14">
                  <c:v>5.05</c:v>
                </c:pt>
                <c:pt idx="15">
                  <c:v>5.05</c:v>
                </c:pt>
                <c:pt idx="16">
                  <c:v>4.8519999999999985</c:v>
                </c:pt>
                <c:pt idx="17">
                  <c:v>4.8488999999999995</c:v>
                </c:pt>
                <c:pt idx="18">
                  <c:v>4.8450999999999995</c:v>
                </c:pt>
                <c:pt idx="19">
                  <c:v>4.8456999999999999</c:v>
                </c:pt>
                <c:pt idx="20">
                  <c:v>4.8609999999999971</c:v>
                </c:pt>
                <c:pt idx="21">
                  <c:v>5.7603999999999997</c:v>
                </c:pt>
                <c:pt idx="22">
                  <c:v>6.7418000000000013</c:v>
                </c:pt>
                <c:pt idx="23">
                  <c:v>7.7</c:v>
                </c:pt>
                <c:pt idx="24">
                  <c:v>7.7</c:v>
                </c:pt>
                <c:pt idx="25">
                  <c:v>7.7</c:v>
                </c:pt>
                <c:pt idx="26">
                  <c:v>7.7</c:v>
                </c:pt>
                <c:pt idx="27">
                  <c:v>7.7</c:v>
                </c:pt>
                <c:pt idx="28">
                  <c:v>7.6187999999999985</c:v>
                </c:pt>
                <c:pt idx="29">
                  <c:v>7.6303000000000001</c:v>
                </c:pt>
                <c:pt idx="30">
                  <c:v>7.6979999999999977</c:v>
                </c:pt>
                <c:pt idx="31">
                  <c:v>7.9889999999999999</c:v>
                </c:pt>
                <c:pt idx="32">
                  <c:v>8.01</c:v>
                </c:pt>
                <c:pt idx="33">
                  <c:v>8</c:v>
                </c:pt>
                <c:pt idx="34">
                  <c:v>7.9809000000000001</c:v>
                </c:pt>
                <c:pt idx="35">
                  <c:v>7.9850000000000003</c:v>
                </c:pt>
                <c:pt idx="36">
                  <c:v>8.001199999999999</c:v>
                </c:pt>
                <c:pt idx="37">
                  <c:v>7.99</c:v>
                </c:pt>
                <c:pt idx="38">
                  <c:v>7.9249999999999972</c:v>
                </c:pt>
                <c:pt idx="39">
                  <c:v>7.9258999999999995</c:v>
                </c:pt>
                <c:pt idx="40">
                  <c:v>7.9250999999999996</c:v>
                </c:pt>
                <c:pt idx="41">
                  <c:v>7.907</c:v>
                </c:pt>
                <c:pt idx="42">
                  <c:v>7.8932000000000002</c:v>
                </c:pt>
                <c:pt idx="43">
                  <c:v>7.8860999999999999</c:v>
                </c:pt>
                <c:pt idx="44">
                  <c:v>7.9135</c:v>
                </c:pt>
                <c:pt idx="45">
                  <c:v>7.9116000000000026</c:v>
                </c:pt>
                <c:pt idx="46">
                  <c:v>7.9379999999999997</c:v>
                </c:pt>
                <c:pt idx="47">
                  <c:v>7.9617000000000004</c:v>
                </c:pt>
                <c:pt idx="48">
                  <c:v>7.94</c:v>
                </c:pt>
                <c:pt idx="49">
                  <c:v>7.9307000000000025</c:v>
                </c:pt>
                <c:pt idx="50">
                  <c:v>7.96</c:v>
                </c:pt>
                <c:pt idx="51">
                  <c:v>7.9653999999999998</c:v>
                </c:pt>
                <c:pt idx="52">
                  <c:v>7.9706000000000028</c:v>
                </c:pt>
                <c:pt idx="53">
                  <c:v>7.9723000000000024</c:v>
                </c:pt>
                <c:pt idx="54">
                  <c:v>7.9712000000000032</c:v>
                </c:pt>
                <c:pt idx="55">
                  <c:v>7.9707000000000026</c:v>
                </c:pt>
                <c:pt idx="56">
                  <c:v>7.9727000000000023</c:v>
                </c:pt>
                <c:pt idx="57">
                  <c:v>7.9770000000000003</c:v>
                </c:pt>
                <c:pt idx="58">
                  <c:v>7.9897000000000027</c:v>
                </c:pt>
                <c:pt idx="59">
                  <c:v>7.9898000000000025</c:v>
                </c:pt>
                <c:pt idx="60">
                  <c:v>7.9897000000000027</c:v>
                </c:pt>
                <c:pt idx="61">
                  <c:v>7.9867000000000026</c:v>
                </c:pt>
                <c:pt idx="62">
                  <c:v>7.9867000000000026</c:v>
                </c:pt>
                <c:pt idx="63">
                  <c:v>7.9899000000000004</c:v>
                </c:pt>
                <c:pt idx="64">
                  <c:v>7.9924999999999997</c:v>
                </c:pt>
                <c:pt idx="65">
                  <c:v>7.9924999999999997</c:v>
                </c:pt>
                <c:pt idx="66">
                  <c:v>7.9930000000000003</c:v>
                </c:pt>
                <c:pt idx="67">
                  <c:v>7.9929999999999986</c:v>
                </c:pt>
                <c:pt idx="68">
                  <c:v>7.9929999999999986</c:v>
                </c:pt>
                <c:pt idx="69">
                  <c:v>7.9929999999999986</c:v>
                </c:pt>
                <c:pt idx="70">
                  <c:v>7.9929999999999986</c:v>
                </c:pt>
                <c:pt idx="71">
                  <c:v>7.9929999999999986</c:v>
                </c:pt>
                <c:pt idx="72">
                  <c:v>7.9929999999999986</c:v>
                </c:pt>
                <c:pt idx="73">
                  <c:v>7.9929999999999986</c:v>
                </c:pt>
                <c:pt idx="74">
                  <c:v>7.9929999999999986</c:v>
                </c:pt>
                <c:pt idx="75">
                  <c:v>7.9929999999999986</c:v>
                </c:pt>
                <c:pt idx="76">
                  <c:v>7.9929999999999986</c:v>
                </c:pt>
                <c:pt idx="77">
                  <c:v>7.9929999999999986</c:v>
                </c:pt>
                <c:pt idx="78">
                  <c:v>7.9930000000000003</c:v>
                </c:pt>
                <c:pt idx="79">
                  <c:v>7.9930000000000003</c:v>
                </c:pt>
                <c:pt idx="80">
                  <c:v>7.9929999999999986</c:v>
                </c:pt>
                <c:pt idx="81">
                  <c:v>7.9929999999999986</c:v>
                </c:pt>
                <c:pt idx="82">
                  <c:v>7.9929999999999986</c:v>
                </c:pt>
                <c:pt idx="83">
                  <c:v>7.9929999999999986</c:v>
                </c:pt>
                <c:pt idx="84">
                  <c:v>7.9929999999999986</c:v>
                </c:pt>
                <c:pt idx="85">
                  <c:v>9.9863</c:v>
                </c:pt>
                <c:pt idx="86">
                  <c:v>10.954600000000006</c:v>
                </c:pt>
                <c:pt idx="87">
                  <c:v>11.401581</c:v>
                </c:pt>
                <c:pt idx="88">
                  <c:v>11.774997000000001</c:v>
                </c:pt>
                <c:pt idx="89">
                  <c:v>11.823346000000004</c:v>
                </c:pt>
                <c:pt idx="90">
                  <c:v>12.097247999999999</c:v>
                </c:pt>
                <c:pt idx="91">
                  <c:v>13.605777</c:v>
                </c:pt>
                <c:pt idx="92">
                  <c:v>12.949185</c:v>
                </c:pt>
                <c:pt idx="93">
                  <c:v>12.950684000000008</c:v>
                </c:pt>
                <c:pt idx="94">
                  <c:v>14.969269000000002</c:v>
                </c:pt>
                <c:pt idx="95">
                  <c:v>15.768556</c:v>
                </c:pt>
                <c:pt idx="96">
                  <c:v>16.157817000000016</c:v>
                </c:pt>
                <c:pt idx="97">
                  <c:v>27.763119999999983</c:v>
                </c:pt>
                <c:pt idx="98">
                  <c:v>23.442624999999985</c:v>
                </c:pt>
                <c:pt idx="99">
                  <c:v>21.046831999999988</c:v>
                </c:pt>
                <c:pt idx="100">
                  <c:v>21.048226999999983</c:v>
                </c:pt>
                <c:pt idx="101">
                  <c:v>21.015358000000013</c:v>
                </c:pt>
                <c:pt idx="102">
                  <c:v>21.611774999999998</c:v>
                </c:pt>
                <c:pt idx="103">
                  <c:v>21.185440999999983</c:v>
                </c:pt>
                <c:pt idx="104">
                  <c:v>21.527543999999985</c:v>
                </c:pt>
                <c:pt idx="105">
                  <c:v>22.903984999999999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849920"/>
        <c:axId val="73414272"/>
      </c:lineChart>
      <c:dateAx>
        <c:axId val="80848896"/>
        <c:scaling>
          <c:orientation val="minMax"/>
          <c:min val="39083"/>
        </c:scaling>
        <c:delete val="0"/>
        <c:axPos val="b"/>
        <c:minorGridlines>
          <c:spPr>
            <a:ln w="3175">
              <a:solidFill>
                <a:schemeClr val="bg1">
                  <a:lumMod val="85000"/>
                </a:schemeClr>
              </a:solidFill>
            </a:ln>
          </c:spPr>
        </c:minorGridlines>
        <c:numFmt formatCode="mm/yyyy" sourceLinked="0"/>
        <c:majorTickMark val="none"/>
        <c:minorTickMark val="none"/>
        <c:tickLblPos val="low"/>
        <c:spPr>
          <a:ln w="3175">
            <a:solidFill>
              <a:schemeClr val="tx1">
                <a:lumMod val="50000"/>
                <a:lumOff val="50000"/>
              </a:schemeClr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ru-RU"/>
          </a:p>
        </c:txPr>
        <c:crossAx val="73413696"/>
        <c:crossesAt val="0"/>
        <c:auto val="0"/>
        <c:lblOffset val="100"/>
        <c:baseTimeUnit val="months"/>
        <c:majorUnit val="3"/>
        <c:majorTimeUnit val="months"/>
        <c:minorUnit val="12"/>
        <c:minorTimeUnit val="months"/>
      </c:dateAx>
      <c:valAx>
        <c:axId val="73413696"/>
        <c:scaling>
          <c:orientation val="minMax"/>
          <c:max val="45"/>
          <c:min val="0"/>
        </c:scaling>
        <c:delete val="0"/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9525">
            <a:solidFill>
              <a:schemeClr val="tx1">
                <a:lumMod val="50000"/>
                <a:lumOff val="50000"/>
              </a:schemeClr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80848896"/>
        <c:crosses val="autoZero"/>
        <c:crossBetween val="between"/>
        <c:majorUnit val="5"/>
      </c:valAx>
      <c:valAx>
        <c:axId val="73414272"/>
        <c:scaling>
          <c:orientation val="minMax"/>
          <c:max val="30"/>
          <c:min val="0"/>
        </c:scaling>
        <c:delete val="0"/>
        <c:axPos val="r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ysClr val="windowText" lastClr="000000"/>
                </a:solidFill>
              </a:defRPr>
            </a:pPr>
            <a:endParaRPr lang="ru-RU"/>
          </a:p>
        </c:txPr>
        <c:crossAx val="80849920"/>
        <c:crosses val="max"/>
        <c:crossBetween val="between"/>
        <c:majorUnit val="5"/>
      </c:valAx>
      <c:catAx>
        <c:axId val="80849920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one"/>
        <c:crossAx val="73414272"/>
        <c:crosses val="autoZero"/>
        <c:auto val="0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5.3042995169082126E-2"/>
          <c:y val="0.88876069859214901"/>
          <c:w val="0.86059347826086963"/>
          <c:h val="0.10267571526304764"/>
        </c:manualLayout>
      </c:layout>
      <c:overlay val="0"/>
      <c:spPr>
        <a:solidFill>
          <a:srgbClr val="FFFFFF">
            <a:alpha val="40000"/>
          </a:srgbClr>
        </a:solidFill>
      </c:spPr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1270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 pitchFamily="34" charset="0"/>
          <a:ea typeface="Times New Roman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C1BC75-A630-4EDF-A7DF-459135BCDF65}" type="doc">
      <dgm:prSet loTypeId="urn:microsoft.com/office/officeart/2005/8/layout/cycle8" loCatId="cycle" qsTypeId="urn:microsoft.com/office/officeart/2005/8/quickstyle/simple4" qsCatId="simple" csTypeId="urn:microsoft.com/office/officeart/2005/8/colors/accent3_4" csCatId="accent3" phldr="1"/>
      <dgm:spPr/>
    </dgm:pt>
    <dgm:pt modelId="{26A56763-3907-4203-B46A-E2B39BDEAF0F}">
      <dgm:prSet phldrT="[Текст]" custT="1"/>
      <dgm:spPr>
        <a:solidFill>
          <a:srgbClr val="007236"/>
        </a:solidFill>
      </dgm:spPr>
      <dgm:t>
        <a:bodyPr/>
        <a:lstStyle/>
        <a:p>
          <a:r>
            <a:rPr lang="uk-UA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Макро-економічна</a:t>
          </a:r>
          <a:r>
            <a:rPr lang="uk-UA" sz="1600" dirty="0" smtClean="0">
              <a:latin typeface="Arial" panose="020B0604020202020204" pitchFamily="34" charset="0"/>
              <a:cs typeface="Arial" panose="020B0604020202020204" pitchFamily="34" charset="0"/>
            </a:rPr>
            <a:t> криза</a:t>
          </a:r>
          <a:endParaRPr lang="uk-UA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93B72E-316A-4D2C-BA4D-4F64EFE8EAFA}" type="parTrans" cxnId="{FBD7A165-5947-4DF9-BF40-8A50AA633CB6}">
      <dgm:prSet/>
      <dgm:spPr/>
      <dgm:t>
        <a:bodyPr/>
        <a:lstStyle/>
        <a:p>
          <a:endParaRPr lang="uk-UA"/>
        </a:p>
      </dgm:t>
    </dgm:pt>
    <dgm:pt modelId="{DA11B840-3160-4BB1-A393-ED738E7B5A68}" type="sibTrans" cxnId="{FBD7A165-5947-4DF9-BF40-8A50AA633CB6}">
      <dgm:prSet/>
      <dgm:spPr/>
      <dgm:t>
        <a:bodyPr/>
        <a:lstStyle/>
        <a:p>
          <a:endParaRPr lang="uk-UA"/>
        </a:p>
      </dgm:t>
    </dgm:pt>
    <dgm:pt modelId="{D938B6F2-AFE6-40AF-9574-347B645E28C1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uk-UA" sz="1600" dirty="0" smtClean="0">
              <a:latin typeface="Arial" panose="020B0604020202020204" pitchFamily="34" charset="0"/>
              <a:cs typeface="Arial" panose="020B0604020202020204" pitchFamily="34" charset="0"/>
            </a:rPr>
            <a:t>Валютна криза</a:t>
          </a:r>
          <a:endParaRPr lang="uk-UA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33ADD6-FFA7-4641-9BEC-A9916E0D3898}" type="parTrans" cxnId="{26AD6E5E-D05F-4027-8B9B-AC67FF0FA58C}">
      <dgm:prSet/>
      <dgm:spPr/>
      <dgm:t>
        <a:bodyPr/>
        <a:lstStyle/>
        <a:p>
          <a:endParaRPr lang="uk-UA"/>
        </a:p>
      </dgm:t>
    </dgm:pt>
    <dgm:pt modelId="{2F355B45-2F38-41F4-A90D-158D56D45726}" type="sibTrans" cxnId="{26AD6E5E-D05F-4027-8B9B-AC67FF0FA58C}">
      <dgm:prSet/>
      <dgm:spPr/>
      <dgm:t>
        <a:bodyPr/>
        <a:lstStyle/>
        <a:p>
          <a:endParaRPr lang="uk-UA"/>
        </a:p>
      </dgm:t>
    </dgm:pt>
    <dgm:pt modelId="{899F13E7-ECED-449F-B712-E35C5FEA8BB5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uk-UA" sz="1600" dirty="0" smtClean="0">
              <a:latin typeface="Arial" panose="020B0604020202020204" pitchFamily="34" charset="0"/>
              <a:cs typeface="Arial" panose="020B0604020202020204" pitchFamily="34" charset="0"/>
            </a:rPr>
            <a:t>Банківська криза</a:t>
          </a:r>
          <a:endParaRPr lang="uk-UA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81B5B5-79AB-4481-9F8A-51313938F861}" type="parTrans" cxnId="{41BFE77B-1FC7-4C18-9D76-799A30CC035C}">
      <dgm:prSet/>
      <dgm:spPr/>
      <dgm:t>
        <a:bodyPr/>
        <a:lstStyle/>
        <a:p>
          <a:endParaRPr lang="uk-UA"/>
        </a:p>
      </dgm:t>
    </dgm:pt>
    <dgm:pt modelId="{21D8848A-1D5E-4F53-9B20-1F0C1A0AE491}" type="sibTrans" cxnId="{41BFE77B-1FC7-4C18-9D76-799A30CC035C}">
      <dgm:prSet/>
      <dgm:spPr/>
      <dgm:t>
        <a:bodyPr/>
        <a:lstStyle/>
        <a:p>
          <a:endParaRPr lang="uk-UA"/>
        </a:p>
      </dgm:t>
    </dgm:pt>
    <dgm:pt modelId="{9FA682D5-49FD-4121-92C3-B835585AFD1F}" type="pres">
      <dgm:prSet presAssocID="{FAC1BC75-A630-4EDF-A7DF-459135BCDF65}" presName="compositeShape" presStyleCnt="0">
        <dgm:presLayoutVars>
          <dgm:chMax val="7"/>
          <dgm:dir/>
          <dgm:resizeHandles val="exact"/>
        </dgm:presLayoutVars>
      </dgm:prSet>
      <dgm:spPr/>
    </dgm:pt>
    <dgm:pt modelId="{3B0433F2-E09F-44C7-991C-324A4214DAB1}" type="pres">
      <dgm:prSet presAssocID="{FAC1BC75-A630-4EDF-A7DF-459135BCDF65}" presName="wedge1" presStyleLbl="node1" presStyleIdx="0" presStyleCnt="3"/>
      <dgm:spPr/>
      <dgm:t>
        <a:bodyPr/>
        <a:lstStyle/>
        <a:p>
          <a:endParaRPr lang="uk-UA"/>
        </a:p>
      </dgm:t>
    </dgm:pt>
    <dgm:pt modelId="{9B79F177-3400-4C6C-A08F-70B8BFC061CD}" type="pres">
      <dgm:prSet presAssocID="{FAC1BC75-A630-4EDF-A7DF-459135BCDF65}" presName="dummy1a" presStyleCnt="0"/>
      <dgm:spPr/>
    </dgm:pt>
    <dgm:pt modelId="{BC190104-3735-45DC-BBFE-1152177C0788}" type="pres">
      <dgm:prSet presAssocID="{FAC1BC75-A630-4EDF-A7DF-459135BCDF65}" presName="dummy1b" presStyleCnt="0"/>
      <dgm:spPr/>
    </dgm:pt>
    <dgm:pt modelId="{599CD1FE-0838-418D-8AAD-7AAD4DF968FF}" type="pres">
      <dgm:prSet presAssocID="{FAC1BC75-A630-4EDF-A7DF-459135BCDF6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95F00AC-9156-4549-B376-DCBE80E6648C}" type="pres">
      <dgm:prSet presAssocID="{FAC1BC75-A630-4EDF-A7DF-459135BCDF65}" presName="wedge2" presStyleLbl="node1" presStyleIdx="1" presStyleCnt="3"/>
      <dgm:spPr/>
      <dgm:t>
        <a:bodyPr/>
        <a:lstStyle/>
        <a:p>
          <a:endParaRPr lang="uk-UA"/>
        </a:p>
      </dgm:t>
    </dgm:pt>
    <dgm:pt modelId="{53A2D269-A54A-4402-A3BD-3E17619A876F}" type="pres">
      <dgm:prSet presAssocID="{FAC1BC75-A630-4EDF-A7DF-459135BCDF65}" presName="dummy2a" presStyleCnt="0"/>
      <dgm:spPr/>
    </dgm:pt>
    <dgm:pt modelId="{0DA41059-7A86-48C5-9BD9-CF82966F8703}" type="pres">
      <dgm:prSet presAssocID="{FAC1BC75-A630-4EDF-A7DF-459135BCDF65}" presName="dummy2b" presStyleCnt="0"/>
      <dgm:spPr/>
    </dgm:pt>
    <dgm:pt modelId="{A7A89830-2504-4F39-B773-00BCBB6D7E46}" type="pres">
      <dgm:prSet presAssocID="{FAC1BC75-A630-4EDF-A7DF-459135BCDF6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37849A9-D5F7-459E-955B-3E2C09C645A1}" type="pres">
      <dgm:prSet presAssocID="{FAC1BC75-A630-4EDF-A7DF-459135BCDF65}" presName="wedge3" presStyleLbl="node1" presStyleIdx="2" presStyleCnt="3"/>
      <dgm:spPr/>
      <dgm:t>
        <a:bodyPr/>
        <a:lstStyle/>
        <a:p>
          <a:endParaRPr lang="uk-UA"/>
        </a:p>
      </dgm:t>
    </dgm:pt>
    <dgm:pt modelId="{6D420145-17D3-4436-A8DC-D816783A3E1C}" type="pres">
      <dgm:prSet presAssocID="{FAC1BC75-A630-4EDF-A7DF-459135BCDF65}" presName="dummy3a" presStyleCnt="0"/>
      <dgm:spPr/>
    </dgm:pt>
    <dgm:pt modelId="{A030993A-657D-4052-93A3-85F4150674E1}" type="pres">
      <dgm:prSet presAssocID="{FAC1BC75-A630-4EDF-A7DF-459135BCDF65}" presName="dummy3b" presStyleCnt="0"/>
      <dgm:spPr/>
    </dgm:pt>
    <dgm:pt modelId="{43696505-C6C0-4F6D-8AFE-BBA487BDA24A}" type="pres">
      <dgm:prSet presAssocID="{FAC1BC75-A630-4EDF-A7DF-459135BCDF6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43FD275-5BC6-4EB8-BB54-053B623C3589}" type="pres">
      <dgm:prSet presAssocID="{DA11B840-3160-4BB1-A393-ED738E7B5A68}" presName="arrowWedge1" presStyleLbl="fgSibTrans2D1" presStyleIdx="0" presStyleCnt="3"/>
      <dgm:spPr/>
    </dgm:pt>
    <dgm:pt modelId="{181C19F3-8EA7-4B57-98A0-8CD15F47123F}" type="pres">
      <dgm:prSet presAssocID="{2F355B45-2F38-41F4-A90D-158D56D45726}" presName="arrowWedge2" presStyleLbl="fgSibTrans2D1" presStyleIdx="1" presStyleCnt="3"/>
      <dgm:spPr/>
    </dgm:pt>
    <dgm:pt modelId="{17D7B0C4-A7EF-40C7-A07F-B850AEAE9F00}" type="pres">
      <dgm:prSet presAssocID="{21D8848A-1D5E-4F53-9B20-1F0C1A0AE491}" presName="arrowWedge3" presStyleLbl="fgSibTrans2D1" presStyleIdx="2" presStyleCnt="3"/>
      <dgm:spPr/>
    </dgm:pt>
  </dgm:ptLst>
  <dgm:cxnLst>
    <dgm:cxn modelId="{9C2A6B33-44F1-4340-91FD-06462AC7B9D6}" type="presOf" srcId="{899F13E7-ECED-449F-B712-E35C5FEA8BB5}" destId="{43696505-C6C0-4F6D-8AFE-BBA487BDA24A}" srcOrd="1" destOrd="0" presId="urn:microsoft.com/office/officeart/2005/8/layout/cycle8"/>
    <dgm:cxn modelId="{26AD6E5E-D05F-4027-8B9B-AC67FF0FA58C}" srcId="{FAC1BC75-A630-4EDF-A7DF-459135BCDF65}" destId="{D938B6F2-AFE6-40AF-9574-347B645E28C1}" srcOrd="1" destOrd="0" parTransId="{E833ADD6-FFA7-4641-9BEC-A9916E0D3898}" sibTransId="{2F355B45-2F38-41F4-A90D-158D56D45726}"/>
    <dgm:cxn modelId="{8F05C511-2704-411C-81D0-C4C1006E5743}" type="presOf" srcId="{899F13E7-ECED-449F-B712-E35C5FEA8BB5}" destId="{037849A9-D5F7-459E-955B-3E2C09C645A1}" srcOrd="0" destOrd="0" presId="urn:microsoft.com/office/officeart/2005/8/layout/cycle8"/>
    <dgm:cxn modelId="{FBD7A165-5947-4DF9-BF40-8A50AA633CB6}" srcId="{FAC1BC75-A630-4EDF-A7DF-459135BCDF65}" destId="{26A56763-3907-4203-B46A-E2B39BDEAF0F}" srcOrd="0" destOrd="0" parTransId="{D093B72E-316A-4D2C-BA4D-4F64EFE8EAFA}" sibTransId="{DA11B840-3160-4BB1-A393-ED738E7B5A68}"/>
    <dgm:cxn modelId="{8C9D44D3-E423-4005-B6FD-071331C263D9}" type="presOf" srcId="{D938B6F2-AFE6-40AF-9574-347B645E28C1}" destId="{A7A89830-2504-4F39-B773-00BCBB6D7E46}" srcOrd="1" destOrd="0" presId="urn:microsoft.com/office/officeart/2005/8/layout/cycle8"/>
    <dgm:cxn modelId="{E7851EE9-DA60-4B74-A275-30B68119D0F0}" type="presOf" srcId="{26A56763-3907-4203-B46A-E2B39BDEAF0F}" destId="{3B0433F2-E09F-44C7-991C-324A4214DAB1}" srcOrd="0" destOrd="0" presId="urn:microsoft.com/office/officeart/2005/8/layout/cycle8"/>
    <dgm:cxn modelId="{AF8C870C-79A3-4C19-9CCF-9CD87320736E}" type="presOf" srcId="{D938B6F2-AFE6-40AF-9574-347B645E28C1}" destId="{295F00AC-9156-4549-B376-DCBE80E6648C}" srcOrd="0" destOrd="0" presId="urn:microsoft.com/office/officeart/2005/8/layout/cycle8"/>
    <dgm:cxn modelId="{8A508931-464C-4051-9A23-C336EAB0991A}" type="presOf" srcId="{FAC1BC75-A630-4EDF-A7DF-459135BCDF65}" destId="{9FA682D5-49FD-4121-92C3-B835585AFD1F}" srcOrd="0" destOrd="0" presId="urn:microsoft.com/office/officeart/2005/8/layout/cycle8"/>
    <dgm:cxn modelId="{3B62A8B9-DB8D-483B-B183-1F7472531D68}" type="presOf" srcId="{26A56763-3907-4203-B46A-E2B39BDEAF0F}" destId="{599CD1FE-0838-418D-8AAD-7AAD4DF968FF}" srcOrd="1" destOrd="0" presId="urn:microsoft.com/office/officeart/2005/8/layout/cycle8"/>
    <dgm:cxn modelId="{41BFE77B-1FC7-4C18-9D76-799A30CC035C}" srcId="{FAC1BC75-A630-4EDF-A7DF-459135BCDF65}" destId="{899F13E7-ECED-449F-B712-E35C5FEA8BB5}" srcOrd="2" destOrd="0" parTransId="{2581B5B5-79AB-4481-9F8A-51313938F861}" sibTransId="{21D8848A-1D5E-4F53-9B20-1F0C1A0AE491}"/>
    <dgm:cxn modelId="{E3323EDD-E721-4C3E-AB76-FB71B5A5E80D}" type="presParOf" srcId="{9FA682D5-49FD-4121-92C3-B835585AFD1F}" destId="{3B0433F2-E09F-44C7-991C-324A4214DAB1}" srcOrd="0" destOrd="0" presId="urn:microsoft.com/office/officeart/2005/8/layout/cycle8"/>
    <dgm:cxn modelId="{03B3D089-7228-445B-B95E-13FE50B45EAD}" type="presParOf" srcId="{9FA682D5-49FD-4121-92C3-B835585AFD1F}" destId="{9B79F177-3400-4C6C-A08F-70B8BFC061CD}" srcOrd="1" destOrd="0" presId="urn:microsoft.com/office/officeart/2005/8/layout/cycle8"/>
    <dgm:cxn modelId="{1640CF90-F14D-47C8-B539-993663EC3376}" type="presParOf" srcId="{9FA682D5-49FD-4121-92C3-B835585AFD1F}" destId="{BC190104-3735-45DC-BBFE-1152177C0788}" srcOrd="2" destOrd="0" presId="urn:microsoft.com/office/officeart/2005/8/layout/cycle8"/>
    <dgm:cxn modelId="{DB1930BB-86F7-46D2-93B2-DB81D487BC7D}" type="presParOf" srcId="{9FA682D5-49FD-4121-92C3-B835585AFD1F}" destId="{599CD1FE-0838-418D-8AAD-7AAD4DF968FF}" srcOrd="3" destOrd="0" presId="urn:microsoft.com/office/officeart/2005/8/layout/cycle8"/>
    <dgm:cxn modelId="{1E109C1A-4128-422D-A306-1035CAFD2480}" type="presParOf" srcId="{9FA682D5-49FD-4121-92C3-B835585AFD1F}" destId="{295F00AC-9156-4549-B376-DCBE80E6648C}" srcOrd="4" destOrd="0" presId="urn:microsoft.com/office/officeart/2005/8/layout/cycle8"/>
    <dgm:cxn modelId="{47CFAEDC-4341-4DAF-8016-5390F5D03F3D}" type="presParOf" srcId="{9FA682D5-49FD-4121-92C3-B835585AFD1F}" destId="{53A2D269-A54A-4402-A3BD-3E17619A876F}" srcOrd="5" destOrd="0" presId="urn:microsoft.com/office/officeart/2005/8/layout/cycle8"/>
    <dgm:cxn modelId="{065503C4-0046-4292-AD5B-B65EAD93FCF6}" type="presParOf" srcId="{9FA682D5-49FD-4121-92C3-B835585AFD1F}" destId="{0DA41059-7A86-48C5-9BD9-CF82966F8703}" srcOrd="6" destOrd="0" presId="urn:microsoft.com/office/officeart/2005/8/layout/cycle8"/>
    <dgm:cxn modelId="{3429A595-3FE9-4C94-9BD1-9D3076979BB5}" type="presParOf" srcId="{9FA682D5-49FD-4121-92C3-B835585AFD1F}" destId="{A7A89830-2504-4F39-B773-00BCBB6D7E46}" srcOrd="7" destOrd="0" presId="urn:microsoft.com/office/officeart/2005/8/layout/cycle8"/>
    <dgm:cxn modelId="{4A1A8565-3129-4FA2-863A-FB6B4619DC66}" type="presParOf" srcId="{9FA682D5-49FD-4121-92C3-B835585AFD1F}" destId="{037849A9-D5F7-459E-955B-3E2C09C645A1}" srcOrd="8" destOrd="0" presId="urn:microsoft.com/office/officeart/2005/8/layout/cycle8"/>
    <dgm:cxn modelId="{2A080C88-0A06-4C3B-89A1-14B67DB5B2BA}" type="presParOf" srcId="{9FA682D5-49FD-4121-92C3-B835585AFD1F}" destId="{6D420145-17D3-4436-A8DC-D816783A3E1C}" srcOrd="9" destOrd="0" presId="urn:microsoft.com/office/officeart/2005/8/layout/cycle8"/>
    <dgm:cxn modelId="{449BE364-1F8C-497E-8C25-E36254768DD8}" type="presParOf" srcId="{9FA682D5-49FD-4121-92C3-B835585AFD1F}" destId="{A030993A-657D-4052-93A3-85F4150674E1}" srcOrd="10" destOrd="0" presId="urn:microsoft.com/office/officeart/2005/8/layout/cycle8"/>
    <dgm:cxn modelId="{A0E51949-1CA6-4912-BB4C-2171AFBEC4C1}" type="presParOf" srcId="{9FA682D5-49FD-4121-92C3-B835585AFD1F}" destId="{43696505-C6C0-4F6D-8AFE-BBA487BDA24A}" srcOrd="11" destOrd="0" presId="urn:microsoft.com/office/officeart/2005/8/layout/cycle8"/>
    <dgm:cxn modelId="{D4166E93-B5F4-4316-BF01-57CFEEC3C980}" type="presParOf" srcId="{9FA682D5-49FD-4121-92C3-B835585AFD1F}" destId="{243FD275-5BC6-4EB8-BB54-053B623C3589}" srcOrd="12" destOrd="0" presId="urn:microsoft.com/office/officeart/2005/8/layout/cycle8"/>
    <dgm:cxn modelId="{BFEB16FC-6DBB-4C3C-9F5E-88B7E7B6322F}" type="presParOf" srcId="{9FA682D5-49FD-4121-92C3-B835585AFD1F}" destId="{181C19F3-8EA7-4B57-98A0-8CD15F47123F}" srcOrd="13" destOrd="0" presId="urn:microsoft.com/office/officeart/2005/8/layout/cycle8"/>
    <dgm:cxn modelId="{CF0386A7-DD2E-4023-BCBC-51F8114CAE66}" type="presParOf" srcId="{9FA682D5-49FD-4121-92C3-B835585AFD1F}" destId="{17D7B0C4-A7EF-40C7-A07F-B850AEAE9F00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84053BB-C17C-4864-BA8E-71112210AB8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79967EC7-1F39-4BFD-A41B-5FBECD1A6B98}">
      <dgm:prSet phldrT="[Текст]" custT="1"/>
      <dgm:spPr/>
      <dgm:t>
        <a:bodyPr/>
        <a:lstStyle/>
        <a:p>
          <a:r>
            <a:rPr lang="uk-UA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Участь у розробці програмного документа Основних засад грошово – кредитної політики</a:t>
          </a:r>
          <a:endParaRPr lang="ru-RU" sz="2000" b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4C46519-141E-423E-9C7C-E260BC1D3F17}" type="parTrans" cxnId="{D0CB8824-9844-493D-A8F3-FB75DFAC4939}">
      <dgm:prSet/>
      <dgm:spPr/>
      <dgm:t>
        <a:bodyPr/>
        <a:lstStyle/>
        <a:p>
          <a:endParaRPr lang="ru-RU"/>
        </a:p>
      </dgm:t>
    </dgm:pt>
    <dgm:pt modelId="{8992984B-9C58-45E7-9C74-428030398F75}" type="sibTrans" cxnId="{D0CB8824-9844-493D-A8F3-FB75DFAC4939}">
      <dgm:prSet/>
      <dgm:spPr/>
      <dgm:t>
        <a:bodyPr/>
        <a:lstStyle/>
        <a:p>
          <a:endParaRPr lang="ru-RU"/>
        </a:p>
      </dgm:t>
    </dgm:pt>
    <dgm:pt modelId="{4CB2A7B0-5652-4D4A-8120-3C83367514A5}">
      <dgm:prSet phldrT="[Текст]" custT="1"/>
      <dgm:spPr/>
      <dgm:t>
        <a:bodyPr/>
        <a:lstStyle/>
        <a:p>
          <a:r>
            <a:rPr lang="uk-UA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Реформування банківського сектора через політику інфляційного таргетування та вільного курсоутворення</a:t>
          </a:r>
          <a:endParaRPr lang="ru-RU" sz="1400" b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5CAEA60-CEEE-4FF6-89AA-D44C00AF62DF}" type="parTrans" cxnId="{97EC5DFE-9035-47E9-B46F-E3C0BD8D6520}">
      <dgm:prSet/>
      <dgm:spPr/>
      <dgm:t>
        <a:bodyPr/>
        <a:lstStyle/>
        <a:p>
          <a:endParaRPr lang="ru-RU"/>
        </a:p>
      </dgm:t>
    </dgm:pt>
    <dgm:pt modelId="{619A52F3-9D0F-4847-A827-E568D56A8FEB}" type="sibTrans" cxnId="{97EC5DFE-9035-47E9-B46F-E3C0BD8D6520}">
      <dgm:prSet/>
      <dgm:spPr/>
      <dgm:t>
        <a:bodyPr/>
        <a:lstStyle/>
        <a:p>
          <a:endParaRPr lang="ru-RU"/>
        </a:p>
      </dgm:t>
    </dgm:pt>
    <dgm:pt modelId="{65B07E29-1E7B-418A-9512-ABF34398AEFB}">
      <dgm:prSet phldrT="[Текст]" custT="1"/>
      <dgm:spPr/>
      <dgm:t>
        <a:bodyPr/>
        <a:lstStyle/>
        <a:p>
          <a:r>
            <a:rPr lang="uk-UA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Повернення довіри учасників в системі відносин                                   «Банк-Клієнт-Держава»</a:t>
          </a:r>
          <a:endParaRPr lang="ru-RU" sz="2000" b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68B6DDD-3245-4AE0-B2A5-38957944B809}" type="parTrans" cxnId="{ACF082CF-1D90-454F-8D9D-185517A664FD}">
      <dgm:prSet/>
      <dgm:spPr/>
      <dgm:t>
        <a:bodyPr/>
        <a:lstStyle/>
        <a:p>
          <a:endParaRPr lang="ru-RU"/>
        </a:p>
      </dgm:t>
    </dgm:pt>
    <dgm:pt modelId="{E91924D8-0D95-440C-A62A-D5D18A3639C1}" type="sibTrans" cxnId="{ACF082CF-1D90-454F-8D9D-185517A664FD}">
      <dgm:prSet/>
      <dgm:spPr/>
      <dgm:t>
        <a:bodyPr/>
        <a:lstStyle/>
        <a:p>
          <a:endParaRPr lang="ru-RU"/>
        </a:p>
      </dgm:t>
    </dgm:pt>
    <dgm:pt modelId="{13B7553A-3130-4101-A19A-9FB477970D9B}">
      <dgm:prSet phldrT="[Текст]" custT="1"/>
      <dgm:spPr/>
      <dgm:t>
        <a:bodyPr/>
        <a:lstStyle/>
        <a:p>
          <a:r>
            <a:rPr lang="uk-UA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Незалежність НБУ не повинна бути абсолютною, адже грошово-кредитна політика  є складовою загальноекономічної політики держави</a:t>
          </a:r>
          <a:endParaRPr lang="ru-RU" sz="2000" b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03565C7-50F2-471B-85BF-5F8920478CCE}" type="parTrans" cxnId="{99477BCF-E69F-4722-8D5F-A8C5442E3B7A}">
      <dgm:prSet/>
      <dgm:spPr/>
      <dgm:t>
        <a:bodyPr/>
        <a:lstStyle/>
        <a:p>
          <a:endParaRPr lang="ru-RU"/>
        </a:p>
      </dgm:t>
    </dgm:pt>
    <dgm:pt modelId="{1F4DF137-0861-40BF-8F6C-E57624A6468E}" type="sibTrans" cxnId="{99477BCF-E69F-4722-8D5F-A8C5442E3B7A}">
      <dgm:prSet/>
      <dgm:spPr/>
      <dgm:t>
        <a:bodyPr/>
        <a:lstStyle/>
        <a:p>
          <a:endParaRPr lang="ru-RU"/>
        </a:p>
      </dgm:t>
    </dgm:pt>
    <dgm:pt modelId="{D1A6D84A-B72E-437E-9F7F-482506799010}" type="pres">
      <dgm:prSet presAssocID="{984053BB-C17C-4864-BA8E-71112210AB80}" presName="compositeShape" presStyleCnt="0">
        <dgm:presLayoutVars>
          <dgm:dir/>
          <dgm:resizeHandles/>
        </dgm:presLayoutVars>
      </dgm:prSet>
      <dgm:spPr/>
    </dgm:pt>
    <dgm:pt modelId="{FE861C6E-5CD0-4588-AE80-98EB6165FC88}" type="pres">
      <dgm:prSet presAssocID="{984053BB-C17C-4864-BA8E-71112210AB80}" presName="pyramid" presStyleLbl="node1" presStyleIdx="0" presStyleCnt="1"/>
      <dgm:spPr/>
    </dgm:pt>
    <dgm:pt modelId="{FCB03DA6-2FFC-4CD1-AD27-C13DF29EDEAE}" type="pres">
      <dgm:prSet presAssocID="{984053BB-C17C-4864-BA8E-71112210AB80}" presName="theList" presStyleCnt="0"/>
      <dgm:spPr/>
    </dgm:pt>
    <dgm:pt modelId="{DF45F1FF-0BDE-4755-9E3B-85C87D5876D4}" type="pres">
      <dgm:prSet presAssocID="{79967EC7-1F39-4BFD-A41B-5FBECD1A6B98}" presName="aNode" presStyleLbl="fgAcc1" presStyleIdx="0" presStyleCnt="4" custScaleX="394238" custScaleY="121737" custLinFactY="-12111" custLinFactNeighborX="331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519CEB-ACE3-4EC4-81F4-99DD01D79E57}" type="pres">
      <dgm:prSet presAssocID="{79967EC7-1F39-4BFD-A41B-5FBECD1A6B98}" presName="aSpace" presStyleCnt="0"/>
      <dgm:spPr/>
    </dgm:pt>
    <dgm:pt modelId="{DC6CE1E2-5480-4F83-AC84-D8A7E4522F31}" type="pres">
      <dgm:prSet presAssocID="{13B7553A-3130-4101-A19A-9FB477970D9B}" presName="aNode" presStyleLbl="fgAcc1" presStyleIdx="1" presStyleCnt="4" custScaleX="394238" custScaleY="121515" custLinFactY="-173" custLinFactNeighborX="331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3292DB-B96D-4E26-A498-0AA06F459F6F}" type="pres">
      <dgm:prSet presAssocID="{13B7553A-3130-4101-A19A-9FB477970D9B}" presName="aSpace" presStyleCnt="0"/>
      <dgm:spPr/>
    </dgm:pt>
    <dgm:pt modelId="{C33DE12E-8113-45E6-BFE8-04FB3B923DD8}" type="pres">
      <dgm:prSet presAssocID="{4CB2A7B0-5652-4D4A-8120-3C83367514A5}" presName="aNode" presStyleLbl="fgAcc1" presStyleIdx="2" presStyleCnt="4" custScaleX="394238" custScaleY="116855" custLinFactY="1604" custLinFactNeighborX="331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C019FA-921E-47DF-88F8-C7AB092CB859}" type="pres">
      <dgm:prSet presAssocID="{4CB2A7B0-5652-4D4A-8120-3C83367514A5}" presName="aSpace" presStyleCnt="0"/>
      <dgm:spPr/>
    </dgm:pt>
    <dgm:pt modelId="{D3DB0DE1-ADAE-4C5E-80AB-7A2208D3A675}" type="pres">
      <dgm:prSet presAssocID="{65B07E29-1E7B-418A-9512-ABF34398AEFB}" presName="aNode" presStyleLbl="fgAcc1" presStyleIdx="3" presStyleCnt="4" custScaleX="394238" custScaleY="131775" custLinFactY="2775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BE870D-6B8B-442C-A364-1CEC964F4D21}" type="pres">
      <dgm:prSet presAssocID="{65B07E29-1E7B-418A-9512-ABF34398AEFB}" presName="aSpace" presStyleCnt="0"/>
      <dgm:spPr/>
    </dgm:pt>
  </dgm:ptLst>
  <dgm:cxnLst>
    <dgm:cxn modelId="{6E9BD2D0-CCDA-46E8-96B7-465F07131AF4}" type="presOf" srcId="{13B7553A-3130-4101-A19A-9FB477970D9B}" destId="{DC6CE1E2-5480-4F83-AC84-D8A7E4522F31}" srcOrd="0" destOrd="0" presId="urn:microsoft.com/office/officeart/2005/8/layout/pyramid2"/>
    <dgm:cxn modelId="{ACF082CF-1D90-454F-8D9D-185517A664FD}" srcId="{984053BB-C17C-4864-BA8E-71112210AB80}" destId="{65B07E29-1E7B-418A-9512-ABF34398AEFB}" srcOrd="3" destOrd="0" parTransId="{068B6DDD-3245-4AE0-B2A5-38957944B809}" sibTransId="{E91924D8-0D95-440C-A62A-D5D18A3639C1}"/>
    <dgm:cxn modelId="{5ABF78F5-CA07-489C-A43D-2F54A18D3460}" type="presOf" srcId="{79967EC7-1F39-4BFD-A41B-5FBECD1A6B98}" destId="{DF45F1FF-0BDE-4755-9E3B-85C87D5876D4}" srcOrd="0" destOrd="0" presId="urn:microsoft.com/office/officeart/2005/8/layout/pyramid2"/>
    <dgm:cxn modelId="{99477BCF-E69F-4722-8D5F-A8C5442E3B7A}" srcId="{984053BB-C17C-4864-BA8E-71112210AB80}" destId="{13B7553A-3130-4101-A19A-9FB477970D9B}" srcOrd="1" destOrd="0" parTransId="{C03565C7-50F2-471B-85BF-5F8920478CCE}" sibTransId="{1F4DF137-0861-40BF-8F6C-E57624A6468E}"/>
    <dgm:cxn modelId="{97EC5DFE-9035-47E9-B46F-E3C0BD8D6520}" srcId="{984053BB-C17C-4864-BA8E-71112210AB80}" destId="{4CB2A7B0-5652-4D4A-8120-3C83367514A5}" srcOrd="2" destOrd="0" parTransId="{D5CAEA60-CEEE-4FF6-89AA-D44C00AF62DF}" sibTransId="{619A52F3-9D0F-4847-A827-E568D56A8FEB}"/>
    <dgm:cxn modelId="{FD88A4EF-09C1-47B6-B127-255F4622E244}" type="presOf" srcId="{65B07E29-1E7B-418A-9512-ABF34398AEFB}" destId="{D3DB0DE1-ADAE-4C5E-80AB-7A2208D3A675}" srcOrd="0" destOrd="0" presId="urn:microsoft.com/office/officeart/2005/8/layout/pyramid2"/>
    <dgm:cxn modelId="{7D50C543-56F5-4C27-801D-59993893AF87}" type="presOf" srcId="{4CB2A7B0-5652-4D4A-8120-3C83367514A5}" destId="{C33DE12E-8113-45E6-BFE8-04FB3B923DD8}" srcOrd="0" destOrd="0" presId="urn:microsoft.com/office/officeart/2005/8/layout/pyramid2"/>
    <dgm:cxn modelId="{D0CB8824-9844-493D-A8F3-FB75DFAC4939}" srcId="{984053BB-C17C-4864-BA8E-71112210AB80}" destId="{79967EC7-1F39-4BFD-A41B-5FBECD1A6B98}" srcOrd="0" destOrd="0" parTransId="{54C46519-141E-423E-9C7C-E260BC1D3F17}" sibTransId="{8992984B-9C58-45E7-9C74-428030398F75}"/>
    <dgm:cxn modelId="{027364E1-90BD-4CCC-BAE6-EA4CAD6946FC}" type="presOf" srcId="{984053BB-C17C-4864-BA8E-71112210AB80}" destId="{D1A6D84A-B72E-437E-9F7F-482506799010}" srcOrd="0" destOrd="0" presId="urn:microsoft.com/office/officeart/2005/8/layout/pyramid2"/>
    <dgm:cxn modelId="{6A09FB03-7C2A-4083-A0F3-FC1403ABCCC8}" type="presParOf" srcId="{D1A6D84A-B72E-437E-9F7F-482506799010}" destId="{FE861C6E-5CD0-4588-AE80-98EB6165FC88}" srcOrd="0" destOrd="0" presId="urn:microsoft.com/office/officeart/2005/8/layout/pyramid2"/>
    <dgm:cxn modelId="{39FF2981-A98E-4BA1-B13A-C450E4885591}" type="presParOf" srcId="{D1A6D84A-B72E-437E-9F7F-482506799010}" destId="{FCB03DA6-2FFC-4CD1-AD27-C13DF29EDEAE}" srcOrd="1" destOrd="0" presId="urn:microsoft.com/office/officeart/2005/8/layout/pyramid2"/>
    <dgm:cxn modelId="{728DC84B-3FCA-4B6B-AF90-270A3339FF5F}" type="presParOf" srcId="{FCB03DA6-2FFC-4CD1-AD27-C13DF29EDEAE}" destId="{DF45F1FF-0BDE-4755-9E3B-85C87D5876D4}" srcOrd="0" destOrd="0" presId="urn:microsoft.com/office/officeart/2005/8/layout/pyramid2"/>
    <dgm:cxn modelId="{A9AB693E-7DFA-43CB-B852-F0A1A956A63B}" type="presParOf" srcId="{FCB03DA6-2FFC-4CD1-AD27-C13DF29EDEAE}" destId="{90519CEB-ACE3-4EC4-81F4-99DD01D79E57}" srcOrd="1" destOrd="0" presId="urn:microsoft.com/office/officeart/2005/8/layout/pyramid2"/>
    <dgm:cxn modelId="{42471007-150A-4872-A335-C4F5BB226A5F}" type="presParOf" srcId="{FCB03DA6-2FFC-4CD1-AD27-C13DF29EDEAE}" destId="{DC6CE1E2-5480-4F83-AC84-D8A7E4522F31}" srcOrd="2" destOrd="0" presId="urn:microsoft.com/office/officeart/2005/8/layout/pyramid2"/>
    <dgm:cxn modelId="{07587699-AFF6-4FF5-96C6-C24C0AB18D74}" type="presParOf" srcId="{FCB03DA6-2FFC-4CD1-AD27-C13DF29EDEAE}" destId="{A03292DB-B96D-4E26-A498-0AA06F459F6F}" srcOrd="3" destOrd="0" presId="urn:microsoft.com/office/officeart/2005/8/layout/pyramid2"/>
    <dgm:cxn modelId="{7DD68708-FD14-47CF-8676-0BDF9B53D6F5}" type="presParOf" srcId="{FCB03DA6-2FFC-4CD1-AD27-C13DF29EDEAE}" destId="{C33DE12E-8113-45E6-BFE8-04FB3B923DD8}" srcOrd="4" destOrd="0" presId="urn:microsoft.com/office/officeart/2005/8/layout/pyramid2"/>
    <dgm:cxn modelId="{7AD4DA66-FBD6-4BDC-A20B-EBFAA8F34B22}" type="presParOf" srcId="{FCB03DA6-2FFC-4CD1-AD27-C13DF29EDEAE}" destId="{C7C019FA-921E-47DF-88F8-C7AB092CB859}" srcOrd="5" destOrd="0" presId="urn:microsoft.com/office/officeart/2005/8/layout/pyramid2"/>
    <dgm:cxn modelId="{F1E809CC-D2F9-4851-9838-11942D8F2EB0}" type="presParOf" srcId="{FCB03DA6-2FFC-4CD1-AD27-C13DF29EDEAE}" destId="{D3DB0DE1-ADAE-4C5E-80AB-7A2208D3A675}" srcOrd="6" destOrd="0" presId="urn:microsoft.com/office/officeart/2005/8/layout/pyramid2"/>
    <dgm:cxn modelId="{C8F0B4CC-44D9-4E7D-B240-96C81832C8F2}" type="presParOf" srcId="{FCB03DA6-2FFC-4CD1-AD27-C13DF29EDEAE}" destId="{25BE870D-6B8B-442C-A364-1CEC964F4D21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8749439-49E2-4B79-AF7A-6828BEB0ED5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9C5F4B-1E98-4B3C-85B3-DA5A68183148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pPr algn="ctr" rtl="0"/>
          <a:r>
            <a:rPr lang="uk-UA" dirty="0" smtClean="0"/>
            <a:t>Формування </a:t>
          </a:r>
          <a:r>
            <a:rPr lang="uk-UA" b="1" dirty="0" smtClean="0">
              <a:solidFill>
                <a:srgbClr val="FFFF00"/>
              </a:solidFill>
            </a:rPr>
            <a:t>конкурентних переваг </a:t>
          </a:r>
          <a:r>
            <a:rPr lang="uk-UA" dirty="0" smtClean="0"/>
            <a:t>протягом навчання дозволить  випускникам застосовувати сформовані професійні навички на конкретному робочому місці</a:t>
          </a:r>
          <a:endParaRPr lang="ru-RU" b="0" i="0" baseline="0" dirty="0"/>
        </a:p>
      </dgm:t>
    </dgm:pt>
    <dgm:pt modelId="{7AFAB0F3-B482-4EFF-AD2F-DA8D6D1927F6}" type="parTrans" cxnId="{D1B2338E-D00E-4BB1-AF0F-4D624658B19C}">
      <dgm:prSet/>
      <dgm:spPr/>
      <dgm:t>
        <a:bodyPr/>
        <a:lstStyle/>
        <a:p>
          <a:endParaRPr lang="ru-RU"/>
        </a:p>
      </dgm:t>
    </dgm:pt>
    <dgm:pt modelId="{9A8D5118-D0BB-44A0-93DB-400458E85DC4}" type="sibTrans" cxnId="{D1B2338E-D00E-4BB1-AF0F-4D624658B19C}">
      <dgm:prSet/>
      <dgm:spPr/>
      <dgm:t>
        <a:bodyPr/>
        <a:lstStyle/>
        <a:p>
          <a:endParaRPr lang="ru-RU"/>
        </a:p>
      </dgm:t>
    </dgm:pt>
    <dgm:pt modelId="{272DFC86-2FDD-4157-A394-0307789B7EE4}" type="pres">
      <dgm:prSet presAssocID="{08749439-49E2-4B79-AF7A-6828BEB0ED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BD5928-CD0A-4C4A-9879-9280A2E6AB48}" type="pres">
      <dgm:prSet presAssocID="{6F9C5F4B-1E98-4B3C-85B3-DA5A68183148}" presName="parentText" presStyleLbl="node1" presStyleIdx="0" presStyleCnt="1" custLinFactNeighborX="711" custLinFactNeighborY="269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B2338E-D00E-4BB1-AF0F-4D624658B19C}" srcId="{08749439-49E2-4B79-AF7A-6828BEB0ED53}" destId="{6F9C5F4B-1E98-4B3C-85B3-DA5A68183148}" srcOrd="0" destOrd="0" parTransId="{7AFAB0F3-B482-4EFF-AD2F-DA8D6D1927F6}" sibTransId="{9A8D5118-D0BB-44A0-93DB-400458E85DC4}"/>
    <dgm:cxn modelId="{09A50BD5-9EB1-4528-9B8C-F7342E176699}" type="presOf" srcId="{08749439-49E2-4B79-AF7A-6828BEB0ED53}" destId="{272DFC86-2FDD-4157-A394-0307789B7EE4}" srcOrd="0" destOrd="0" presId="urn:microsoft.com/office/officeart/2005/8/layout/vList2"/>
    <dgm:cxn modelId="{5AFB51E9-6BFB-4AD2-B821-D01A88FFCB3A}" type="presOf" srcId="{6F9C5F4B-1E98-4B3C-85B3-DA5A68183148}" destId="{DBBD5928-CD0A-4C4A-9879-9280A2E6AB48}" srcOrd="0" destOrd="0" presId="urn:microsoft.com/office/officeart/2005/8/layout/vList2"/>
    <dgm:cxn modelId="{10E77692-9FE0-47B6-8BA8-F14F738E2856}" type="presParOf" srcId="{272DFC86-2FDD-4157-A394-0307789B7EE4}" destId="{DBBD5928-CD0A-4C4A-9879-9280A2E6AB4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637C1BC-DDAB-4FA3-9607-B01F8E731A8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258C4B-8D80-41DB-A903-273FAD47E312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pPr algn="ctr" rtl="0"/>
          <a:r>
            <a:rPr lang="uk-UA" dirty="0" smtClean="0"/>
            <a:t>Загальна кількість банків </a:t>
          </a:r>
          <a:r>
            <a:rPr lang="uk-UA" b="1" dirty="0" smtClean="0">
              <a:solidFill>
                <a:srgbClr val="FFFF00"/>
              </a:solidFill>
            </a:rPr>
            <a:t>оптимізується НБУ </a:t>
          </a:r>
          <a:r>
            <a:rPr lang="uk-UA" dirty="0" smtClean="0"/>
            <a:t>у відповідності з вимогами законодавства ЄС за рахунок тих, які визнані неплатоспроможними</a:t>
          </a:r>
          <a:endParaRPr lang="ru-RU" dirty="0"/>
        </a:p>
      </dgm:t>
    </dgm:pt>
    <dgm:pt modelId="{05743FFF-1D1F-4812-A86A-8A56649D87FC}" type="parTrans" cxnId="{385B7CBB-A2C6-4681-AFB8-2DCE13BA1B2B}">
      <dgm:prSet/>
      <dgm:spPr/>
      <dgm:t>
        <a:bodyPr/>
        <a:lstStyle/>
        <a:p>
          <a:endParaRPr lang="ru-RU"/>
        </a:p>
      </dgm:t>
    </dgm:pt>
    <dgm:pt modelId="{67E738AE-3A65-4FE6-AE24-A53AE62C8CEF}" type="sibTrans" cxnId="{385B7CBB-A2C6-4681-AFB8-2DCE13BA1B2B}">
      <dgm:prSet/>
      <dgm:spPr/>
      <dgm:t>
        <a:bodyPr/>
        <a:lstStyle/>
        <a:p>
          <a:endParaRPr lang="ru-RU"/>
        </a:p>
      </dgm:t>
    </dgm:pt>
    <dgm:pt modelId="{914E3BEF-4167-458D-95E5-02741747801D}" type="pres">
      <dgm:prSet presAssocID="{3637C1BC-DDAB-4FA3-9607-B01F8E731A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606AD8-A35E-4FDD-B005-B18CE0A8E0F4}" type="pres">
      <dgm:prSet presAssocID="{11258C4B-8D80-41DB-A903-273FAD47E31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6A90F4-6156-440A-BE79-1DC675A3CBE3}" type="presOf" srcId="{3637C1BC-DDAB-4FA3-9607-B01F8E731A86}" destId="{914E3BEF-4167-458D-95E5-02741747801D}" srcOrd="0" destOrd="0" presId="urn:microsoft.com/office/officeart/2005/8/layout/vList2"/>
    <dgm:cxn modelId="{385B7CBB-A2C6-4681-AFB8-2DCE13BA1B2B}" srcId="{3637C1BC-DDAB-4FA3-9607-B01F8E731A86}" destId="{11258C4B-8D80-41DB-A903-273FAD47E312}" srcOrd="0" destOrd="0" parTransId="{05743FFF-1D1F-4812-A86A-8A56649D87FC}" sibTransId="{67E738AE-3A65-4FE6-AE24-A53AE62C8CEF}"/>
    <dgm:cxn modelId="{EFBF3D08-A049-4CED-8197-8AF59C045067}" type="presOf" srcId="{11258C4B-8D80-41DB-A903-273FAD47E312}" destId="{68606AD8-A35E-4FDD-B005-B18CE0A8E0F4}" srcOrd="0" destOrd="0" presId="urn:microsoft.com/office/officeart/2005/8/layout/vList2"/>
    <dgm:cxn modelId="{31830A67-9B03-420E-93EA-662195E4D19F}" type="presParOf" srcId="{914E3BEF-4167-458D-95E5-02741747801D}" destId="{68606AD8-A35E-4FDD-B005-B18CE0A8E0F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B18C4EF-5B83-4E6F-93C0-057AFE53D30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F59970-2BFA-48BA-9431-46BCA55515F5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pPr algn="ctr" rtl="0"/>
          <a:r>
            <a:rPr lang="uk-UA" sz="1400" b="0" i="0" baseline="0" dirty="0" smtClean="0"/>
            <a:t>Середня </a:t>
          </a:r>
          <a:r>
            <a:rPr lang="uk-UA" sz="1400" b="1" i="0" baseline="0" dirty="0" smtClean="0">
              <a:solidFill>
                <a:srgbClr val="FFFF00"/>
              </a:solidFill>
            </a:rPr>
            <a:t>зарплата</a:t>
          </a:r>
          <a:r>
            <a:rPr lang="uk-UA" sz="1400" b="0" i="0" baseline="0" dirty="0" smtClean="0"/>
            <a:t> є найвищою в фінансовому секторі, умови особистого розвитку, кар</a:t>
          </a:r>
          <a:r>
            <a:rPr lang="en-US" sz="1400" b="0" i="0" baseline="0" dirty="0" smtClean="0"/>
            <a:t>’</a:t>
          </a:r>
          <a:r>
            <a:rPr lang="uk-UA" sz="1400" b="0" i="0" baseline="0" dirty="0" err="1" smtClean="0"/>
            <a:t>єрного</a:t>
          </a:r>
          <a:r>
            <a:rPr lang="uk-UA" sz="1400" b="0" i="0" baseline="0" dirty="0" smtClean="0"/>
            <a:t> зростання, інвестиції банків в персонал, суттєвий </a:t>
          </a:r>
          <a:r>
            <a:rPr lang="uk-UA" sz="1400" b="1" i="0" baseline="0" dirty="0" smtClean="0">
              <a:solidFill>
                <a:srgbClr val="FFFF00"/>
              </a:solidFill>
            </a:rPr>
            <a:t>соціальний пакет</a:t>
          </a:r>
          <a:endParaRPr lang="ru-RU" sz="1400" b="1" i="0" baseline="0" dirty="0">
            <a:solidFill>
              <a:srgbClr val="FFFF00"/>
            </a:solidFill>
          </a:endParaRPr>
        </a:p>
      </dgm:t>
    </dgm:pt>
    <dgm:pt modelId="{73B4D770-1EE5-4F0C-B930-535C0C298A51}" type="parTrans" cxnId="{0E890D8E-AD8F-4C7B-8B2C-0EA14A4D0C3D}">
      <dgm:prSet/>
      <dgm:spPr/>
      <dgm:t>
        <a:bodyPr/>
        <a:lstStyle/>
        <a:p>
          <a:endParaRPr lang="ru-RU"/>
        </a:p>
      </dgm:t>
    </dgm:pt>
    <dgm:pt modelId="{D0E377C8-A765-4947-B3E5-4FE82605F3DF}" type="sibTrans" cxnId="{0E890D8E-AD8F-4C7B-8B2C-0EA14A4D0C3D}">
      <dgm:prSet/>
      <dgm:spPr/>
      <dgm:t>
        <a:bodyPr/>
        <a:lstStyle/>
        <a:p>
          <a:endParaRPr lang="ru-RU"/>
        </a:p>
      </dgm:t>
    </dgm:pt>
    <dgm:pt modelId="{F90277EC-F748-4DD4-8ED4-B3B10EA948C8}" type="pres">
      <dgm:prSet presAssocID="{CB18C4EF-5B83-4E6F-93C0-057AFE53D3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076055-B281-42B9-899D-27E3B19FF324}" type="pres">
      <dgm:prSet presAssocID="{03F59970-2BFA-48BA-9431-46BCA55515F5}" presName="parentText" presStyleLbl="node1" presStyleIdx="0" presStyleCnt="1" custLinFactNeighborX="-3324" custLinFactNeighborY="89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0ED1B0-84AE-4546-902D-7993F8719ACE}" type="presOf" srcId="{03F59970-2BFA-48BA-9431-46BCA55515F5}" destId="{F0076055-B281-42B9-899D-27E3B19FF324}" srcOrd="0" destOrd="0" presId="urn:microsoft.com/office/officeart/2005/8/layout/vList2"/>
    <dgm:cxn modelId="{F2109B91-D992-451C-925D-306A017F0994}" type="presOf" srcId="{CB18C4EF-5B83-4E6F-93C0-057AFE53D305}" destId="{F90277EC-F748-4DD4-8ED4-B3B10EA948C8}" srcOrd="0" destOrd="0" presId="urn:microsoft.com/office/officeart/2005/8/layout/vList2"/>
    <dgm:cxn modelId="{0E890D8E-AD8F-4C7B-8B2C-0EA14A4D0C3D}" srcId="{CB18C4EF-5B83-4E6F-93C0-057AFE53D305}" destId="{03F59970-2BFA-48BA-9431-46BCA55515F5}" srcOrd="0" destOrd="0" parTransId="{73B4D770-1EE5-4F0C-B930-535C0C298A51}" sibTransId="{D0E377C8-A765-4947-B3E5-4FE82605F3DF}"/>
    <dgm:cxn modelId="{B43811E5-DA90-4CAB-8445-4060174B8649}" type="presParOf" srcId="{F90277EC-F748-4DD4-8ED4-B3B10EA948C8}" destId="{F0076055-B281-42B9-899D-27E3B19FF32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D7798F2-A338-4ACE-80D1-8BD7D38D293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C494F2-8FCC-4989-8052-26B1BA4F26AA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pPr algn="ctr" rtl="0"/>
          <a:r>
            <a:rPr lang="uk-UA" sz="1400" b="0" i="0" baseline="0" dirty="0" smtClean="0"/>
            <a:t>Банкіри знають фінансовий облік у банках (та ін.), </a:t>
          </a:r>
          <a:r>
            <a:rPr lang="uk-UA" sz="1400" b="1" i="0" baseline="0" dirty="0" smtClean="0">
              <a:solidFill>
                <a:srgbClr val="FFFF00"/>
              </a:solidFill>
            </a:rPr>
            <a:t>є більш широко обізнаними</a:t>
          </a:r>
          <a:r>
            <a:rPr lang="uk-UA" sz="1400" b="0" i="0" baseline="0" dirty="0" smtClean="0"/>
            <a:t> і також можуть бути працевлаштованими у будь-які інші фінансово-кредитні установи, фінансові відділи підприємств</a:t>
          </a:r>
          <a:endParaRPr lang="ru-RU" sz="1400" b="0" i="0" baseline="0" dirty="0"/>
        </a:p>
      </dgm:t>
    </dgm:pt>
    <dgm:pt modelId="{154FD362-3411-42D3-BFD7-478D7B40E5FB}" type="parTrans" cxnId="{48B25D12-2643-4078-B09B-DAD37682E98F}">
      <dgm:prSet/>
      <dgm:spPr/>
      <dgm:t>
        <a:bodyPr/>
        <a:lstStyle/>
        <a:p>
          <a:endParaRPr lang="ru-RU"/>
        </a:p>
      </dgm:t>
    </dgm:pt>
    <dgm:pt modelId="{BD412FD7-7F06-49EA-B36B-7250B1700028}" type="sibTrans" cxnId="{48B25D12-2643-4078-B09B-DAD37682E98F}">
      <dgm:prSet/>
      <dgm:spPr/>
      <dgm:t>
        <a:bodyPr/>
        <a:lstStyle/>
        <a:p>
          <a:endParaRPr lang="ru-RU"/>
        </a:p>
      </dgm:t>
    </dgm:pt>
    <dgm:pt modelId="{F6913DC0-9851-4719-9A22-5D10698F10A2}" type="pres">
      <dgm:prSet presAssocID="{1D7798F2-A338-4ACE-80D1-8BD7D38D29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E390E7-F83F-49E3-A6C0-C4088319980F}" type="pres">
      <dgm:prSet presAssocID="{32C494F2-8FCC-4989-8052-26B1BA4F26AA}" presName="parentText" presStyleLbl="node1" presStyleIdx="0" presStyleCnt="1" custLinFactNeighborY="-8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6AD39D-98E4-48BA-A389-4CEE4C76679C}" type="presOf" srcId="{1D7798F2-A338-4ACE-80D1-8BD7D38D2935}" destId="{F6913DC0-9851-4719-9A22-5D10698F10A2}" srcOrd="0" destOrd="0" presId="urn:microsoft.com/office/officeart/2005/8/layout/vList2"/>
    <dgm:cxn modelId="{C239270A-8EDA-4346-9F16-A811CE78B560}" type="presOf" srcId="{32C494F2-8FCC-4989-8052-26B1BA4F26AA}" destId="{08E390E7-F83F-49E3-A6C0-C4088319980F}" srcOrd="0" destOrd="0" presId="urn:microsoft.com/office/officeart/2005/8/layout/vList2"/>
    <dgm:cxn modelId="{48B25D12-2643-4078-B09B-DAD37682E98F}" srcId="{1D7798F2-A338-4ACE-80D1-8BD7D38D2935}" destId="{32C494F2-8FCC-4989-8052-26B1BA4F26AA}" srcOrd="0" destOrd="0" parTransId="{154FD362-3411-42D3-BFD7-478D7B40E5FB}" sibTransId="{BD412FD7-7F06-49EA-B36B-7250B1700028}"/>
    <dgm:cxn modelId="{1801ABCE-435E-47DD-8461-0B35BAE8ABC3}" type="presParOf" srcId="{F6913DC0-9851-4719-9A22-5D10698F10A2}" destId="{08E390E7-F83F-49E3-A6C0-C4088319980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D94018-7769-4B3D-A425-A2973398ACDB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581EA1-205D-4021-9F24-EE10D1E11452}">
      <dgm:prSet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pPr algn="ctr" rtl="0">
            <a:lnSpc>
              <a:spcPct val="80000"/>
            </a:lnSpc>
          </a:pPr>
          <a:r>
            <a:rPr lang="uk-UA" sz="2400" b="0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Принципова схема взаємозв’язку фінансової системи із системою фінансового забезпечення бізнес-процесів в економіці </a:t>
          </a:r>
          <a:r>
            <a:rPr lang="uk-UA" sz="2800" b="0" i="1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(……фрагмент)</a:t>
          </a:r>
          <a:endParaRPr lang="ru-RU" sz="2800" b="0" i="1" dirty="0">
            <a:solidFill>
              <a:srgbClr val="FFFF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FB679334-AEED-4E08-883B-3F83DF7360C0}" type="parTrans" cxnId="{8DB72303-CE39-49C6-809E-E69CC1296A39}">
      <dgm:prSet/>
      <dgm:spPr/>
      <dgm:t>
        <a:bodyPr/>
        <a:lstStyle/>
        <a:p>
          <a:endParaRPr lang="ru-RU"/>
        </a:p>
      </dgm:t>
    </dgm:pt>
    <dgm:pt modelId="{5FA2E938-3B1B-4E64-84FA-F59813A0D3BB}" type="sibTrans" cxnId="{8DB72303-CE39-49C6-809E-E69CC1296A39}">
      <dgm:prSet/>
      <dgm:spPr/>
      <dgm:t>
        <a:bodyPr/>
        <a:lstStyle/>
        <a:p>
          <a:endParaRPr lang="ru-RU"/>
        </a:p>
      </dgm:t>
    </dgm:pt>
    <dgm:pt modelId="{C0969C7B-F678-4254-AB69-1D842601EA04}" type="pres">
      <dgm:prSet presAssocID="{94D94018-7769-4B3D-A425-A2973398ACD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56193E-8F12-4F58-A4EF-1BFD15A3BD52}" type="pres">
      <dgm:prSet presAssocID="{08581EA1-205D-4021-9F24-EE10D1E11452}" presName="parentText" presStyleLbl="node1" presStyleIdx="0" presStyleCnt="1" custScaleY="436371" custLinFactNeighborY="-2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C1174A-7E89-4F84-8B8A-E74F3446859A}" type="presOf" srcId="{94D94018-7769-4B3D-A425-A2973398ACDB}" destId="{C0969C7B-F678-4254-AB69-1D842601EA04}" srcOrd="0" destOrd="0" presId="urn:microsoft.com/office/officeart/2005/8/layout/vList2"/>
    <dgm:cxn modelId="{E06E3CCF-4514-4099-B398-AB15E7077607}" type="presOf" srcId="{08581EA1-205D-4021-9F24-EE10D1E11452}" destId="{4756193E-8F12-4F58-A4EF-1BFD15A3BD52}" srcOrd="0" destOrd="0" presId="urn:microsoft.com/office/officeart/2005/8/layout/vList2"/>
    <dgm:cxn modelId="{8DB72303-CE39-49C6-809E-E69CC1296A39}" srcId="{94D94018-7769-4B3D-A425-A2973398ACDB}" destId="{08581EA1-205D-4021-9F24-EE10D1E11452}" srcOrd="0" destOrd="0" parTransId="{FB679334-AEED-4E08-883B-3F83DF7360C0}" sibTransId="{5FA2E938-3B1B-4E64-84FA-F59813A0D3BB}"/>
    <dgm:cxn modelId="{15794017-0FF9-4C8F-97C8-A035208960A7}" type="presParOf" srcId="{C0969C7B-F678-4254-AB69-1D842601EA04}" destId="{4756193E-8F12-4F58-A4EF-1BFD15A3BD5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D94018-7769-4B3D-A425-A2973398ACDB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581EA1-205D-4021-9F24-EE10D1E11452}">
      <dgm:prSet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pPr algn="ctr" rtl="0">
            <a:lnSpc>
              <a:spcPct val="80000"/>
            </a:lnSpc>
          </a:pPr>
          <a:r>
            <a:rPr lang="uk-UA" sz="2800" b="1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Позиціонування концептуальних положень розвитку економіки та елементів фінансової системи</a:t>
          </a:r>
          <a:endParaRPr lang="ru-RU" sz="2800" b="1" dirty="0">
            <a:solidFill>
              <a:srgbClr val="FFFF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FB679334-AEED-4E08-883B-3F83DF7360C0}" type="parTrans" cxnId="{8DB72303-CE39-49C6-809E-E69CC1296A39}">
      <dgm:prSet/>
      <dgm:spPr/>
      <dgm:t>
        <a:bodyPr/>
        <a:lstStyle/>
        <a:p>
          <a:endParaRPr lang="ru-RU"/>
        </a:p>
      </dgm:t>
    </dgm:pt>
    <dgm:pt modelId="{5FA2E938-3B1B-4E64-84FA-F59813A0D3BB}" type="sibTrans" cxnId="{8DB72303-CE39-49C6-809E-E69CC1296A39}">
      <dgm:prSet/>
      <dgm:spPr/>
      <dgm:t>
        <a:bodyPr/>
        <a:lstStyle/>
        <a:p>
          <a:endParaRPr lang="ru-RU"/>
        </a:p>
      </dgm:t>
    </dgm:pt>
    <dgm:pt modelId="{C0969C7B-F678-4254-AB69-1D842601EA04}" type="pres">
      <dgm:prSet presAssocID="{94D94018-7769-4B3D-A425-A2973398ACD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56193E-8F12-4F58-A4EF-1BFD15A3BD52}" type="pres">
      <dgm:prSet presAssocID="{08581EA1-205D-4021-9F24-EE10D1E11452}" presName="parentText" presStyleLbl="node1" presStyleIdx="0" presStyleCnt="1" custScaleY="4363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2DEE6A-8544-4833-91EC-92DEDB5CE83B}" type="presOf" srcId="{08581EA1-205D-4021-9F24-EE10D1E11452}" destId="{4756193E-8F12-4F58-A4EF-1BFD15A3BD52}" srcOrd="0" destOrd="0" presId="urn:microsoft.com/office/officeart/2005/8/layout/vList2"/>
    <dgm:cxn modelId="{8DB72303-CE39-49C6-809E-E69CC1296A39}" srcId="{94D94018-7769-4B3D-A425-A2973398ACDB}" destId="{08581EA1-205D-4021-9F24-EE10D1E11452}" srcOrd="0" destOrd="0" parTransId="{FB679334-AEED-4E08-883B-3F83DF7360C0}" sibTransId="{5FA2E938-3B1B-4E64-84FA-F59813A0D3BB}"/>
    <dgm:cxn modelId="{5869C138-A28A-4DB5-AC7E-FB3F2E793489}" type="presOf" srcId="{94D94018-7769-4B3D-A425-A2973398ACDB}" destId="{C0969C7B-F678-4254-AB69-1D842601EA04}" srcOrd="0" destOrd="0" presId="urn:microsoft.com/office/officeart/2005/8/layout/vList2"/>
    <dgm:cxn modelId="{465D291C-A262-4244-AE28-3D18EB72451C}" type="presParOf" srcId="{C0969C7B-F678-4254-AB69-1D842601EA04}" destId="{4756193E-8F12-4F58-A4EF-1BFD15A3BD5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08FB8C-F50E-4CA0-B139-46F602E0970B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BB3662-82CF-4E44-99E3-35E75094F795}">
      <dgm:prSet phldrT="[Текст]"/>
      <dgm:spPr>
        <a:solidFill>
          <a:srgbClr val="00B050"/>
        </a:solidFill>
      </dgm:spPr>
      <dgm:t>
        <a:bodyPr/>
        <a:lstStyle/>
        <a:p>
          <a:r>
            <a:rPr lang="uk-UA" b="1" dirty="0" smtClean="0"/>
            <a:t>Концептуальні положення розвитку економіки</a:t>
          </a:r>
          <a:endParaRPr lang="ru-RU" dirty="0"/>
        </a:p>
      </dgm:t>
    </dgm:pt>
    <dgm:pt modelId="{5CAE9E07-512B-4922-9FC0-4FA802726F73}" type="parTrans" cxnId="{B9C454CF-1766-4090-A8AD-0428EF399A02}">
      <dgm:prSet/>
      <dgm:spPr/>
      <dgm:t>
        <a:bodyPr/>
        <a:lstStyle/>
        <a:p>
          <a:endParaRPr lang="ru-RU"/>
        </a:p>
      </dgm:t>
    </dgm:pt>
    <dgm:pt modelId="{6602C2D3-47FA-443F-ACC4-7E7D8AE36AB2}" type="sibTrans" cxnId="{B9C454CF-1766-4090-A8AD-0428EF399A02}">
      <dgm:prSet/>
      <dgm:spPr/>
      <dgm:t>
        <a:bodyPr/>
        <a:lstStyle/>
        <a:p>
          <a:endParaRPr lang="ru-RU"/>
        </a:p>
      </dgm:t>
    </dgm:pt>
    <dgm:pt modelId="{C1CE8546-B573-47B2-B098-603DAB90E1F1}">
      <dgm:prSet phldrT="[Текст]" custT="1"/>
      <dgm:spPr/>
      <dgm:t>
        <a:bodyPr/>
        <a:lstStyle/>
        <a:p>
          <a:r>
            <a:rPr lang="uk-UA" sz="2000" dirty="0" smtClean="0"/>
            <a:t>Стабільний характер функцій фінансової системи країни в порівнянні із складом її інститутів</a:t>
          </a:r>
          <a:endParaRPr lang="ru-RU" sz="2000" dirty="0"/>
        </a:p>
      </dgm:t>
    </dgm:pt>
    <dgm:pt modelId="{635C6A8C-9616-4A9A-B0AD-CC52AF358415}" type="parTrans" cxnId="{34B84A3B-8160-4AF9-8CF9-8318F4C66CD8}">
      <dgm:prSet/>
      <dgm:spPr/>
      <dgm:t>
        <a:bodyPr/>
        <a:lstStyle/>
        <a:p>
          <a:endParaRPr lang="ru-RU"/>
        </a:p>
      </dgm:t>
    </dgm:pt>
    <dgm:pt modelId="{C672D421-B52D-414B-B3ED-B24B69C00E83}" type="sibTrans" cxnId="{34B84A3B-8160-4AF9-8CF9-8318F4C66CD8}">
      <dgm:prSet/>
      <dgm:spPr/>
      <dgm:t>
        <a:bodyPr/>
        <a:lstStyle/>
        <a:p>
          <a:endParaRPr lang="ru-RU"/>
        </a:p>
      </dgm:t>
    </dgm:pt>
    <dgm:pt modelId="{2BAF1930-C637-42E6-BC6F-638CC393B080}">
      <dgm:prSet phldrT="[Текст]" custT="1"/>
      <dgm:spPr/>
      <dgm:t>
        <a:bodyPr/>
        <a:lstStyle/>
        <a:p>
          <a:r>
            <a:rPr lang="uk-UA" sz="1800" dirty="0" smtClean="0"/>
            <a:t>Специфічність та особливість структурування національних фінансових систем окремих країн</a:t>
          </a:r>
          <a:endParaRPr lang="ru-RU" sz="1800" dirty="0"/>
        </a:p>
      </dgm:t>
    </dgm:pt>
    <dgm:pt modelId="{2FCB07FA-2FF2-4892-BB3A-E088571EB635}" type="parTrans" cxnId="{695017E1-1C74-41FE-8414-6C48D7AF45A6}">
      <dgm:prSet/>
      <dgm:spPr/>
      <dgm:t>
        <a:bodyPr/>
        <a:lstStyle/>
        <a:p>
          <a:endParaRPr lang="ru-RU"/>
        </a:p>
      </dgm:t>
    </dgm:pt>
    <dgm:pt modelId="{8E9FA66C-30A5-46BF-84F1-CFBD2CE924EF}" type="sibTrans" cxnId="{695017E1-1C74-41FE-8414-6C48D7AF45A6}">
      <dgm:prSet/>
      <dgm:spPr/>
      <dgm:t>
        <a:bodyPr/>
        <a:lstStyle/>
        <a:p>
          <a:endParaRPr lang="ru-RU"/>
        </a:p>
      </dgm:t>
    </dgm:pt>
    <dgm:pt modelId="{3B7710B2-42EC-4877-9EAF-87139E73C007}">
      <dgm:prSet phldrT="[Текст]"/>
      <dgm:spPr/>
      <dgm:t>
        <a:bodyPr/>
        <a:lstStyle/>
        <a:p>
          <a:r>
            <a:rPr lang="uk-UA" dirty="0" smtClean="0"/>
            <a:t>Визначеність форм функціонування фінансових інститутів логічно витікають з їх функцій</a:t>
          </a:r>
          <a:endParaRPr lang="ru-RU" dirty="0"/>
        </a:p>
      </dgm:t>
    </dgm:pt>
    <dgm:pt modelId="{9DAD496E-D792-4130-922D-B9D666DE74FE}" type="parTrans" cxnId="{2FA9CCE1-DAAD-4889-B430-D746656FC8C8}">
      <dgm:prSet/>
      <dgm:spPr/>
      <dgm:t>
        <a:bodyPr/>
        <a:lstStyle/>
        <a:p>
          <a:endParaRPr lang="ru-RU"/>
        </a:p>
      </dgm:t>
    </dgm:pt>
    <dgm:pt modelId="{A35B52E0-DF2A-4E5D-BAF3-9C4CDEE5CF17}" type="sibTrans" cxnId="{2FA9CCE1-DAAD-4889-B430-D746656FC8C8}">
      <dgm:prSet/>
      <dgm:spPr/>
      <dgm:t>
        <a:bodyPr/>
        <a:lstStyle/>
        <a:p>
          <a:endParaRPr lang="ru-RU"/>
        </a:p>
      </dgm:t>
    </dgm:pt>
    <dgm:pt modelId="{0680ECAE-BA9F-4294-9CA2-E4907272A55B}">
      <dgm:prSet phldrT="[Текст]" custT="1"/>
      <dgm:spPr/>
      <dgm:t>
        <a:bodyPr/>
        <a:lstStyle/>
        <a:p>
          <a:r>
            <a:rPr lang="uk-UA" sz="1800" dirty="0" smtClean="0"/>
            <a:t>Конкуренція між інститутами та вплив фінансових інновацій</a:t>
          </a:r>
          <a:r>
            <a:rPr lang="en-US" sz="1800" dirty="0" smtClean="0"/>
            <a:t> </a:t>
          </a:r>
          <a:r>
            <a:rPr lang="uk-UA" sz="1800" dirty="0" smtClean="0"/>
            <a:t>на ефективність фінансової системи</a:t>
          </a:r>
          <a:endParaRPr lang="ru-RU" sz="1800" dirty="0"/>
        </a:p>
      </dgm:t>
    </dgm:pt>
    <dgm:pt modelId="{54994AE0-C447-49C1-B786-F43233519527}" type="parTrans" cxnId="{A17843E9-9CC2-4068-827D-46326EB429AB}">
      <dgm:prSet/>
      <dgm:spPr/>
      <dgm:t>
        <a:bodyPr/>
        <a:lstStyle/>
        <a:p>
          <a:endParaRPr lang="ru-RU"/>
        </a:p>
      </dgm:t>
    </dgm:pt>
    <dgm:pt modelId="{6539CAC9-256B-4189-9B48-FCDB1A5AC1AD}" type="sibTrans" cxnId="{A17843E9-9CC2-4068-827D-46326EB429AB}">
      <dgm:prSet/>
      <dgm:spPr/>
      <dgm:t>
        <a:bodyPr/>
        <a:lstStyle/>
        <a:p>
          <a:endParaRPr lang="ru-RU"/>
        </a:p>
      </dgm:t>
    </dgm:pt>
    <dgm:pt modelId="{D2D5BA31-2708-45B7-B370-FD03CDD6C3F8}">
      <dgm:prSet custT="1"/>
      <dgm:spPr/>
      <dgm:t>
        <a:bodyPr/>
        <a:lstStyle/>
        <a:p>
          <a:r>
            <a:rPr lang="uk-UA" sz="1800" dirty="0" smtClean="0"/>
            <a:t>Перманентний характер еволюції елементів фінансової системи</a:t>
          </a:r>
          <a:endParaRPr lang="ru-RU" sz="1800" dirty="0"/>
        </a:p>
      </dgm:t>
    </dgm:pt>
    <dgm:pt modelId="{8DD62ACD-F81F-4300-92D0-1B298F73E7A7}" type="parTrans" cxnId="{4EB74664-215E-48F5-AA47-614EC2FA2375}">
      <dgm:prSet/>
      <dgm:spPr/>
      <dgm:t>
        <a:bodyPr/>
        <a:lstStyle/>
        <a:p>
          <a:endParaRPr lang="ru-RU"/>
        </a:p>
      </dgm:t>
    </dgm:pt>
    <dgm:pt modelId="{D4CB8698-C23E-4659-8D03-F67E0FA234DD}" type="sibTrans" cxnId="{4EB74664-215E-48F5-AA47-614EC2FA2375}">
      <dgm:prSet/>
      <dgm:spPr/>
      <dgm:t>
        <a:bodyPr/>
        <a:lstStyle/>
        <a:p>
          <a:endParaRPr lang="ru-RU"/>
        </a:p>
      </dgm:t>
    </dgm:pt>
    <dgm:pt modelId="{A59DE493-7D7B-4339-94F2-8DDE25A97299}">
      <dgm:prSet/>
      <dgm:spPr/>
      <dgm:t>
        <a:bodyPr/>
        <a:lstStyle/>
        <a:p>
          <a:endParaRPr lang="ru-RU"/>
        </a:p>
      </dgm:t>
    </dgm:pt>
    <dgm:pt modelId="{568083B0-5A02-4604-B019-B8F7EE34FFD4}" type="sibTrans" cxnId="{E1EC81E3-09BB-4E95-855A-318D200164BB}">
      <dgm:prSet/>
      <dgm:spPr/>
      <dgm:t>
        <a:bodyPr/>
        <a:lstStyle/>
        <a:p>
          <a:endParaRPr lang="ru-RU"/>
        </a:p>
      </dgm:t>
    </dgm:pt>
    <dgm:pt modelId="{B0E3D40D-17B2-4697-808F-7938E59C03B5}" type="parTrans" cxnId="{E1EC81E3-09BB-4E95-855A-318D200164BB}">
      <dgm:prSet/>
      <dgm:spPr/>
      <dgm:t>
        <a:bodyPr/>
        <a:lstStyle/>
        <a:p>
          <a:endParaRPr lang="ru-RU"/>
        </a:p>
      </dgm:t>
    </dgm:pt>
    <dgm:pt modelId="{56F67A45-686C-42D9-9E7A-C00C982129A9}" type="pres">
      <dgm:prSet presAssocID="{3508FB8C-F50E-4CA0-B139-46F602E0970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DC0B0-5D15-47CC-BD93-D273F6075745}" type="pres">
      <dgm:prSet presAssocID="{1FBB3662-82CF-4E44-99E3-35E75094F795}" presName="centerShape" presStyleLbl="node0" presStyleIdx="0" presStyleCnt="1" custScaleX="224314" custScaleY="181591" custLinFactNeighborX="-2522" custLinFactNeighborY="11709"/>
      <dgm:spPr/>
      <dgm:t>
        <a:bodyPr/>
        <a:lstStyle/>
        <a:p>
          <a:endParaRPr lang="ru-RU"/>
        </a:p>
      </dgm:t>
    </dgm:pt>
    <dgm:pt modelId="{E1D27756-10E7-4221-85BE-E8D882261BEB}" type="pres">
      <dgm:prSet presAssocID="{C1CE8546-B573-47B2-B098-603DAB90E1F1}" presName="node" presStyleLbl="node1" presStyleIdx="0" presStyleCnt="5" custScaleX="294133" custScaleY="150057" custRadScaleRad="93032" custRadScaleInc="-144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D5C92D-A091-487B-AFC6-C1C2BE3AF71F}" type="pres">
      <dgm:prSet presAssocID="{C1CE8546-B573-47B2-B098-603DAB90E1F1}" presName="dummy" presStyleCnt="0"/>
      <dgm:spPr/>
    </dgm:pt>
    <dgm:pt modelId="{399DD119-E5F3-46CD-A029-F9A542C09388}" type="pres">
      <dgm:prSet presAssocID="{C672D421-B52D-414B-B3ED-B24B69C00E83}" presName="sibTrans" presStyleLbl="sibTrans2D1" presStyleIdx="0" presStyleCnt="5"/>
      <dgm:spPr/>
      <dgm:t>
        <a:bodyPr/>
        <a:lstStyle/>
        <a:p>
          <a:endParaRPr lang="ru-RU"/>
        </a:p>
      </dgm:t>
    </dgm:pt>
    <dgm:pt modelId="{D5D9E6F4-87C7-4F8D-8505-3409B40A6E9E}" type="pres">
      <dgm:prSet presAssocID="{2BAF1930-C637-42E6-BC6F-638CC393B080}" presName="node" presStyleLbl="node1" presStyleIdx="1" presStyleCnt="5" custScaleX="227181" custScaleY="148467" custRadScaleRad="166930" custRadScaleInc="69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AC400D-90D2-4CE7-89A5-248180793DA7}" type="pres">
      <dgm:prSet presAssocID="{2BAF1930-C637-42E6-BC6F-638CC393B080}" presName="dummy" presStyleCnt="0"/>
      <dgm:spPr/>
    </dgm:pt>
    <dgm:pt modelId="{54E8AAD6-F83D-4427-945C-C1F4DF7EBD93}" type="pres">
      <dgm:prSet presAssocID="{8E9FA66C-30A5-46BF-84F1-CFBD2CE924EF}" presName="sibTrans" presStyleLbl="sibTrans2D1" presStyleIdx="1" presStyleCnt="5"/>
      <dgm:spPr/>
      <dgm:t>
        <a:bodyPr/>
        <a:lstStyle/>
        <a:p>
          <a:endParaRPr lang="ru-RU"/>
        </a:p>
      </dgm:t>
    </dgm:pt>
    <dgm:pt modelId="{BA904620-E02E-4C01-9441-78D880A37251}" type="pres">
      <dgm:prSet presAssocID="{3B7710B2-42EC-4877-9EAF-87139E73C007}" presName="node" presStyleLbl="node1" presStyleIdx="2" presStyleCnt="5" custScaleX="240379" custScaleY="166029" custRadScaleRad="152842" custRadScaleInc="-1007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E14ACF-32ED-4FB3-8E01-05956687EBC4}" type="pres">
      <dgm:prSet presAssocID="{3B7710B2-42EC-4877-9EAF-87139E73C007}" presName="dummy" presStyleCnt="0"/>
      <dgm:spPr/>
    </dgm:pt>
    <dgm:pt modelId="{F27A5E69-3440-432B-981D-9DC9A005DFFC}" type="pres">
      <dgm:prSet presAssocID="{A35B52E0-DF2A-4E5D-BAF3-9C4CDEE5CF17}" presName="sibTrans" presStyleLbl="sibTrans2D1" presStyleIdx="2" presStyleCnt="5" custScaleY="42775"/>
      <dgm:spPr/>
      <dgm:t>
        <a:bodyPr/>
        <a:lstStyle/>
        <a:p>
          <a:endParaRPr lang="ru-RU"/>
        </a:p>
      </dgm:t>
    </dgm:pt>
    <dgm:pt modelId="{BF00203F-D9CC-4E39-879E-883AE7F0DA06}" type="pres">
      <dgm:prSet presAssocID="{0680ECAE-BA9F-4294-9CA2-E4907272A55B}" presName="node" presStyleLbl="node1" presStyleIdx="3" presStyleCnt="5" custScaleX="236015" custScaleY="159363" custRadScaleRad="157248" custRadScaleInc="1063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4AB631-B184-4EAF-8E69-1963AE01804A}" type="pres">
      <dgm:prSet presAssocID="{0680ECAE-BA9F-4294-9CA2-E4907272A55B}" presName="dummy" presStyleCnt="0"/>
      <dgm:spPr/>
    </dgm:pt>
    <dgm:pt modelId="{A8F5EAE6-BE83-4F71-AC48-BC0830498056}" type="pres">
      <dgm:prSet presAssocID="{6539CAC9-256B-4189-9B48-FCDB1A5AC1AD}" presName="sibTrans" presStyleLbl="sibTrans2D1" presStyleIdx="3" presStyleCnt="5"/>
      <dgm:spPr/>
      <dgm:t>
        <a:bodyPr/>
        <a:lstStyle/>
        <a:p>
          <a:endParaRPr lang="ru-RU"/>
        </a:p>
      </dgm:t>
    </dgm:pt>
    <dgm:pt modelId="{81B90745-FAF3-4D91-9761-4552936A6EAB}" type="pres">
      <dgm:prSet presAssocID="{D2D5BA31-2708-45B7-B370-FD03CDD6C3F8}" presName="node" presStyleLbl="node1" presStyleIdx="4" presStyleCnt="5" custScaleX="227888" custScaleY="163986" custRadScaleRad="168181" custRadScaleInc="-203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5109F1-F02D-4F2F-AD72-00E1A30D91F5}" type="pres">
      <dgm:prSet presAssocID="{D2D5BA31-2708-45B7-B370-FD03CDD6C3F8}" presName="dummy" presStyleCnt="0"/>
      <dgm:spPr/>
    </dgm:pt>
    <dgm:pt modelId="{FA0210BC-7DBE-491B-BA4B-B89699D3D76A}" type="pres">
      <dgm:prSet presAssocID="{D4CB8698-C23E-4659-8D03-F67E0FA234DD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D911D49F-643F-4CB7-ACA4-4E1A4BEAA1E9}" type="presOf" srcId="{D2D5BA31-2708-45B7-B370-FD03CDD6C3F8}" destId="{81B90745-FAF3-4D91-9761-4552936A6EAB}" srcOrd="0" destOrd="0" presId="urn:microsoft.com/office/officeart/2005/8/layout/radial6"/>
    <dgm:cxn modelId="{695017E1-1C74-41FE-8414-6C48D7AF45A6}" srcId="{1FBB3662-82CF-4E44-99E3-35E75094F795}" destId="{2BAF1930-C637-42E6-BC6F-638CC393B080}" srcOrd="1" destOrd="0" parTransId="{2FCB07FA-2FF2-4892-BB3A-E088571EB635}" sibTransId="{8E9FA66C-30A5-46BF-84F1-CFBD2CE924EF}"/>
    <dgm:cxn modelId="{B8BCBB44-0DA1-4487-99CC-78FE18FB9801}" type="presOf" srcId="{D4CB8698-C23E-4659-8D03-F67E0FA234DD}" destId="{FA0210BC-7DBE-491B-BA4B-B89699D3D76A}" srcOrd="0" destOrd="0" presId="urn:microsoft.com/office/officeart/2005/8/layout/radial6"/>
    <dgm:cxn modelId="{DAF5EAA7-7AB5-4BFC-B7B5-FBF3C015524E}" type="presOf" srcId="{2BAF1930-C637-42E6-BC6F-638CC393B080}" destId="{D5D9E6F4-87C7-4F8D-8505-3409B40A6E9E}" srcOrd="0" destOrd="0" presId="urn:microsoft.com/office/officeart/2005/8/layout/radial6"/>
    <dgm:cxn modelId="{E1EC81E3-09BB-4E95-855A-318D200164BB}" srcId="{3508FB8C-F50E-4CA0-B139-46F602E0970B}" destId="{A59DE493-7D7B-4339-94F2-8DDE25A97299}" srcOrd="1" destOrd="0" parTransId="{B0E3D40D-17B2-4697-808F-7938E59C03B5}" sibTransId="{568083B0-5A02-4604-B019-B8F7EE34FFD4}"/>
    <dgm:cxn modelId="{34B84A3B-8160-4AF9-8CF9-8318F4C66CD8}" srcId="{1FBB3662-82CF-4E44-99E3-35E75094F795}" destId="{C1CE8546-B573-47B2-B098-603DAB90E1F1}" srcOrd="0" destOrd="0" parTransId="{635C6A8C-9616-4A9A-B0AD-CC52AF358415}" sibTransId="{C672D421-B52D-414B-B3ED-B24B69C00E83}"/>
    <dgm:cxn modelId="{B946B2C5-21BD-4EF4-914F-79FCCB7377B8}" type="presOf" srcId="{1FBB3662-82CF-4E44-99E3-35E75094F795}" destId="{E28DC0B0-5D15-47CC-BD93-D273F6075745}" srcOrd="0" destOrd="0" presId="urn:microsoft.com/office/officeart/2005/8/layout/radial6"/>
    <dgm:cxn modelId="{3571D319-B347-4C6D-931B-6A1CC00D3B77}" type="presOf" srcId="{8E9FA66C-30A5-46BF-84F1-CFBD2CE924EF}" destId="{54E8AAD6-F83D-4427-945C-C1F4DF7EBD93}" srcOrd="0" destOrd="0" presId="urn:microsoft.com/office/officeart/2005/8/layout/radial6"/>
    <dgm:cxn modelId="{A17843E9-9CC2-4068-827D-46326EB429AB}" srcId="{1FBB3662-82CF-4E44-99E3-35E75094F795}" destId="{0680ECAE-BA9F-4294-9CA2-E4907272A55B}" srcOrd="3" destOrd="0" parTransId="{54994AE0-C447-49C1-B786-F43233519527}" sibTransId="{6539CAC9-256B-4189-9B48-FCDB1A5AC1AD}"/>
    <dgm:cxn modelId="{4EB74664-215E-48F5-AA47-614EC2FA2375}" srcId="{1FBB3662-82CF-4E44-99E3-35E75094F795}" destId="{D2D5BA31-2708-45B7-B370-FD03CDD6C3F8}" srcOrd="4" destOrd="0" parTransId="{8DD62ACD-F81F-4300-92D0-1B298F73E7A7}" sibTransId="{D4CB8698-C23E-4659-8D03-F67E0FA234DD}"/>
    <dgm:cxn modelId="{49C57D73-90FD-4D44-8BAD-9BA0D6D06EE6}" type="presOf" srcId="{C1CE8546-B573-47B2-B098-603DAB90E1F1}" destId="{E1D27756-10E7-4221-85BE-E8D882261BEB}" srcOrd="0" destOrd="0" presId="urn:microsoft.com/office/officeart/2005/8/layout/radial6"/>
    <dgm:cxn modelId="{826587F5-3B51-44F0-B77F-74C67EC8C393}" type="presOf" srcId="{A35B52E0-DF2A-4E5D-BAF3-9C4CDEE5CF17}" destId="{F27A5E69-3440-432B-981D-9DC9A005DFFC}" srcOrd="0" destOrd="0" presId="urn:microsoft.com/office/officeart/2005/8/layout/radial6"/>
    <dgm:cxn modelId="{0FAE9533-A2DA-4C56-8C8E-0155953DF279}" type="presOf" srcId="{6539CAC9-256B-4189-9B48-FCDB1A5AC1AD}" destId="{A8F5EAE6-BE83-4F71-AC48-BC0830498056}" srcOrd="0" destOrd="0" presId="urn:microsoft.com/office/officeart/2005/8/layout/radial6"/>
    <dgm:cxn modelId="{6FA32D8E-B3AC-48B0-B4E8-57BE4ABEA4A9}" type="presOf" srcId="{3B7710B2-42EC-4877-9EAF-87139E73C007}" destId="{BA904620-E02E-4C01-9441-78D880A37251}" srcOrd="0" destOrd="0" presId="urn:microsoft.com/office/officeart/2005/8/layout/radial6"/>
    <dgm:cxn modelId="{2FA9CCE1-DAAD-4889-B430-D746656FC8C8}" srcId="{1FBB3662-82CF-4E44-99E3-35E75094F795}" destId="{3B7710B2-42EC-4877-9EAF-87139E73C007}" srcOrd="2" destOrd="0" parTransId="{9DAD496E-D792-4130-922D-B9D666DE74FE}" sibTransId="{A35B52E0-DF2A-4E5D-BAF3-9C4CDEE5CF17}"/>
    <dgm:cxn modelId="{B9C454CF-1766-4090-A8AD-0428EF399A02}" srcId="{3508FB8C-F50E-4CA0-B139-46F602E0970B}" destId="{1FBB3662-82CF-4E44-99E3-35E75094F795}" srcOrd="0" destOrd="0" parTransId="{5CAE9E07-512B-4922-9FC0-4FA802726F73}" sibTransId="{6602C2D3-47FA-443F-ACC4-7E7D8AE36AB2}"/>
    <dgm:cxn modelId="{D181D394-A3E8-463A-B209-3A1D2A0BBA99}" type="presOf" srcId="{0680ECAE-BA9F-4294-9CA2-E4907272A55B}" destId="{BF00203F-D9CC-4E39-879E-883AE7F0DA06}" srcOrd="0" destOrd="0" presId="urn:microsoft.com/office/officeart/2005/8/layout/radial6"/>
    <dgm:cxn modelId="{69A69421-FFDF-45C6-9E27-F11D30B8CAB4}" type="presOf" srcId="{3508FB8C-F50E-4CA0-B139-46F602E0970B}" destId="{56F67A45-686C-42D9-9E7A-C00C982129A9}" srcOrd="0" destOrd="0" presId="urn:microsoft.com/office/officeart/2005/8/layout/radial6"/>
    <dgm:cxn modelId="{05C96D87-6776-4CFD-B9B1-CE50CA14B8BB}" type="presOf" srcId="{C672D421-B52D-414B-B3ED-B24B69C00E83}" destId="{399DD119-E5F3-46CD-A029-F9A542C09388}" srcOrd="0" destOrd="0" presId="urn:microsoft.com/office/officeart/2005/8/layout/radial6"/>
    <dgm:cxn modelId="{CE2D1947-C69D-4F01-8CFE-F2F6982F06DF}" type="presParOf" srcId="{56F67A45-686C-42D9-9E7A-C00C982129A9}" destId="{E28DC0B0-5D15-47CC-BD93-D273F6075745}" srcOrd="0" destOrd="0" presId="urn:microsoft.com/office/officeart/2005/8/layout/radial6"/>
    <dgm:cxn modelId="{0830322B-5F8D-4169-9BEC-C96704508A77}" type="presParOf" srcId="{56F67A45-686C-42D9-9E7A-C00C982129A9}" destId="{E1D27756-10E7-4221-85BE-E8D882261BEB}" srcOrd="1" destOrd="0" presId="urn:microsoft.com/office/officeart/2005/8/layout/radial6"/>
    <dgm:cxn modelId="{8963DD92-169E-46B5-AF01-1568A6766DED}" type="presParOf" srcId="{56F67A45-686C-42D9-9E7A-C00C982129A9}" destId="{E5D5C92D-A091-487B-AFC6-C1C2BE3AF71F}" srcOrd="2" destOrd="0" presId="urn:microsoft.com/office/officeart/2005/8/layout/radial6"/>
    <dgm:cxn modelId="{6E3A0C47-3375-4E1F-9F97-8AF6E92081D0}" type="presParOf" srcId="{56F67A45-686C-42D9-9E7A-C00C982129A9}" destId="{399DD119-E5F3-46CD-A029-F9A542C09388}" srcOrd="3" destOrd="0" presId="urn:microsoft.com/office/officeart/2005/8/layout/radial6"/>
    <dgm:cxn modelId="{30D62A73-DEE4-4CDC-8E1C-CD402E3299D5}" type="presParOf" srcId="{56F67A45-686C-42D9-9E7A-C00C982129A9}" destId="{D5D9E6F4-87C7-4F8D-8505-3409B40A6E9E}" srcOrd="4" destOrd="0" presId="urn:microsoft.com/office/officeart/2005/8/layout/radial6"/>
    <dgm:cxn modelId="{BD639208-A4C8-4BA8-8073-0DA952F15F0F}" type="presParOf" srcId="{56F67A45-686C-42D9-9E7A-C00C982129A9}" destId="{F8AC400D-90D2-4CE7-89A5-248180793DA7}" srcOrd="5" destOrd="0" presId="urn:microsoft.com/office/officeart/2005/8/layout/radial6"/>
    <dgm:cxn modelId="{AF77FBB9-80CE-4759-AA93-CD349BF0CBDF}" type="presParOf" srcId="{56F67A45-686C-42D9-9E7A-C00C982129A9}" destId="{54E8AAD6-F83D-4427-945C-C1F4DF7EBD93}" srcOrd="6" destOrd="0" presId="urn:microsoft.com/office/officeart/2005/8/layout/radial6"/>
    <dgm:cxn modelId="{AE4A9F61-BECC-4802-A317-891CD2FE9681}" type="presParOf" srcId="{56F67A45-686C-42D9-9E7A-C00C982129A9}" destId="{BA904620-E02E-4C01-9441-78D880A37251}" srcOrd="7" destOrd="0" presId="urn:microsoft.com/office/officeart/2005/8/layout/radial6"/>
    <dgm:cxn modelId="{50DCFAE3-A12D-4220-9E32-541C780BE144}" type="presParOf" srcId="{56F67A45-686C-42D9-9E7A-C00C982129A9}" destId="{71E14ACF-32ED-4FB3-8E01-05956687EBC4}" srcOrd="8" destOrd="0" presId="urn:microsoft.com/office/officeart/2005/8/layout/radial6"/>
    <dgm:cxn modelId="{6002B96E-C513-4645-AA37-6D7462A5AFD4}" type="presParOf" srcId="{56F67A45-686C-42D9-9E7A-C00C982129A9}" destId="{F27A5E69-3440-432B-981D-9DC9A005DFFC}" srcOrd="9" destOrd="0" presId="urn:microsoft.com/office/officeart/2005/8/layout/radial6"/>
    <dgm:cxn modelId="{0304CA08-3E63-4986-8C42-B620CE7EE2E5}" type="presParOf" srcId="{56F67A45-686C-42D9-9E7A-C00C982129A9}" destId="{BF00203F-D9CC-4E39-879E-883AE7F0DA06}" srcOrd="10" destOrd="0" presId="urn:microsoft.com/office/officeart/2005/8/layout/radial6"/>
    <dgm:cxn modelId="{90D2FD5E-316F-452B-912A-157BBA3579F9}" type="presParOf" srcId="{56F67A45-686C-42D9-9E7A-C00C982129A9}" destId="{314AB631-B184-4EAF-8E69-1963AE01804A}" srcOrd="11" destOrd="0" presId="urn:microsoft.com/office/officeart/2005/8/layout/radial6"/>
    <dgm:cxn modelId="{7D8248A0-1339-4383-BEA8-9ADB1E70C858}" type="presParOf" srcId="{56F67A45-686C-42D9-9E7A-C00C982129A9}" destId="{A8F5EAE6-BE83-4F71-AC48-BC0830498056}" srcOrd="12" destOrd="0" presId="urn:microsoft.com/office/officeart/2005/8/layout/radial6"/>
    <dgm:cxn modelId="{301AE5F4-A5A2-481B-AA07-F31D0D23E563}" type="presParOf" srcId="{56F67A45-686C-42D9-9E7A-C00C982129A9}" destId="{81B90745-FAF3-4D91-9761-4552936A6EAB}" srcOrd="13" destOrd="0" presId="urn:microsoft.com/office/officeart/2005/8/layout/radial6"/>
    <dgm:cxn modelId="{AE9E30E4-01DE-450C-B7D2-3EB1BA39CDC7}" type="presParOf" srcId="{56F67A45-686C-42D9-9E7A-C00C982129A9}" destId="{AF5109F1-F02D-4F2F-AD72-00E1A30D91F5}" srcOrd="14" destOrd="0" presId="urn:microsoft.com/office/officeart/2005/8/layout/radial6"/>
    <dgm:cxn modelId="{BF9DBFA0-D46D-430B-957E-B946D0CDC415}" type="presParOf" srcId="{56F67A45-686C-42D9-9E7A-C00C982129A9}" destId="{FA0210BC-7DBE-491B-BA4B-B89699D3D76A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D94018-7769-4B3D-A425-A2973398ACDB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581EA1-205D-4021-9F24-EE10D1E11452}">
      <dgm:prSet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pPr algn="ctr" rtl="0">
            <a:lnSpc>
              <a:spcPct val="80000"/>
            </a:lnSpc>
          </a:pPr>
          <a:r>
            <a:rPr lang="en-US" sz="2800" b="0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2800" b="0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Концепція фінансового забезпечення інноваційного розвитку економіки на засадах векторної конвергенції </a:t>
          </a:r>
          <a:r>
            <a:rPr lang="uk-UA" sz="2800" b="0" i="1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uk-UA" sz="2800" b="0" i="1" dirty="0" err="1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….фрагмент</a:t>
          </a:r>
          <a:r>
            <a:rPr lang="uk-UA" sz="2800" b="0" i="1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2800" b="0" i="1" dirty="0">
            <a:solidFill>
              <a:srgbClr val="FFFF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FB679334-AEED-4E08-883B-3F83DF7360C0}" type="parTrans" cxnId="{8DB72303-CE39-49C6-809E-E69CC1296A39}">
      <dgm:prSet/>
      <dgm:spPr/>
      <dgm:t>
        <a:bodyPr/>
        <a:lstStyle/>
        <a:p>
          <a:endParaRPr lang="ru-RU"/>
        </a:p>
      </dgm:t>
    </dgm:pt>
    <dgm:pt modelId="{5FA2E938-3B1B-4E64-84FA-F59813A0D3BB}" type="sibTrans" cxnId="{8DB72303-CE39-49C6-809E-E69CC1296A39}">
      <dgm:prSet/>
      <dgm:spPr/>
      <dgm:t>
        <a:bodyPr/>
        <a:lstStyle/>
        <a:p>
          <a:endParaRPr lang="ru-RU"/>
        </a:p>
      </dgm:t>
    </dgm:pt>
    <dgm:pt modelId="{C0969C7B-F678-4254-AB69-1D842601EA04}" type="pres">
      <dgm:prSet presAssocID="{94D94018-7769-4B3D-A425-A2973398ACD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56193E-8F12-4F58-A4EF-1BFD15A3BD52}" type="pres">
      <dgm:prSet presAssocID="{08581EA1-205D-4021-9F24-EE10D1E11452}" presName="parentText" presStyleLbl="node1" presStyleIdx="0" presStyleCnt="1" custScaleY="4363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000577-E9B1-483E-BADB-59DCF9B20D5D}" type="presOf" srcId="{08581EA1-205D-4021-9F24-EE10D1E11452}" destId="{4756193E-8F12-4F58-A4EF-1BFD15A3BD52}" srcOrd="0" destOrd="0" presId="urn:microsoft.com/office/officeart/2005/8/layout/vList2"/>
    <dgm:cxn modelId="{551EF81D-D564-49C5-A682-1D91D3EECC34}" type="presOf" srcId="{94D94018-7769-4B3D-A425-A2973398ACDB}" destId="{C0969C7B-F678-4254-AB69-1D842601EA04}" srcOrd="0" destOrd="0" presId="urn:microsoft.com/office/officeart/2005/8/layout/vList2"/>
    <dgm:cxn modelId="{8DB72303-CE39-49C6-809E-E69CC1296A39}" srcId="{94D94018-7769-4B3D-A425-A2973398ACDB}" destId="{08581EA1-205D-4021-9F24-EE10D1E11452}" srcOrd="0" destOrd="0" parTransId="{FB679334-AEED-4E08-883B-3F83DF7360C0}" sibTransId="{5FA2E938-3B1B-4E64-84FA-F59813A0D3BB}"/>
    <dgm:cxn modelId="{9C3ABB48-E0B0-4F28-95DC-262D4F5AEC89}" type="presParOf" srcId="{C0969C7B-F678-4254-AB69-1D842601EA04}" destId="{4756193E-8F12-4F58-A4EF-1BFD15A3BD5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4D94018-7769-4B3D-A425-A2973398ACDB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581EA1-205D-4021-9F24-EE10D1E11452}">
      <dgm:prSet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pPr algn="ctr" rtl="0">
            <a:lnSpc>
              <a:spcPct val="80000"/>
            </a:lnSpc>
          </a:pPr>
          <a:r>
            <a:rPr lang="uk-UA" sz="2800" b="0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Характеристика показників </a:t>
          </a:r>
          <a:r>
            <a:rPr lang="uk-UA" sz="2800" b="0" dirty="0" err="1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інноваційності</a:t>
          </a:r>
          <a:r>
            <a:rPr lang="uk-UA" sz="2800" b="0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 економіки країн </a:t>
          </a:r>
          <a:r>
            <a:rPr lang="uk-UA" sz="2800" b="0" i="1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(……фрагмент)</a:t>
          </a:r>
          <a:endParaRPr lang="ru-RU" sz="2800" b="0" i="1" dirty="0">
            <a:solidFill>
              <a:srgbClr val="FFFF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FB679334-AEED-4E08-883B-3F83DF7360C0}" type="parTrans" cxnId="{8DB72303-CE39-49C6-809E-E69CC1296A39}">
      <dgm:prSet/>
      <dgm:spPr/>
      <dgm:t>
        <a:bodyPr/>
        <a:lstStyle/>
        <a:p>
          <a:endParaRPr lang="ru-RU"/>
        </a:p>
      </dgm:t>
    </dgm:pt>
    <dgm:pt modelId="{5FA2E938-3B1B-4E64-84FA-F59813A0D3BB}" type="sibTrans" cxnId="{8DB72303-CE39-49C6-809E-E69CC1296A39}">
      <dgm:prSet/>
      <dgm:spPr/>
      <dgm:t>
        <a:bodyPr/>
        <a:lstStyle/>
        <a:p>
          <a:endParaRPr lang="ru-RU"/>
        </a:p>
      </dgm:t>
    </dgm:pt>
    <dgm:pt modelId="{C0969C7B-F678-4254-AB69-1D842601EA04}" type="pres">
      <dgm:prSet presAssocID="{94D94018-7769-4B3D-A425-A2973398ACD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56193E-8F12-4F58-A4EF-1BFD15A3BD52}" type="pres">
      <dgm:prSet presAssocID="{08581EA1-205D-4021-9F24-EE10D1E11452}" presName="parentText" presStyleLbl="node1" presStyleIdx="0" presStyleCnt="1" custScaleY="4363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445CB3-E171-4888-A217-0C2F24FDEC32}" type="presOf" srcId="{08581EA1-205D-4021-9F24-EE10D1E11452}" destId="{4756193E-8F12-4F58-A4EF-1BFD15A3BD52}" srcOrd="0" destOrd="0" presId="urn:microsoft.com/office/officeart/2005/8/layout/vList2"/>
    <dgm:cxn modelId="{8DB72303-CE39-49C6-809E-E69CC1296A39}" srcId="{94D94018-7769-4B3D-A425-A2973398ACDB}" destId="{08581EA1-205D-4021-9F24-EE10D1E11452}" srcOrd="0" destOrd="0" parTransId="{FB679334-AEED-4E08-883B-3F83DF7360C0}" sibTransId="{5FA2E938-3B1B-4E64-84FA-F59813A0D3BB}"/>
    <dgm:cxn modelId="{599E734F-A2A7-420B-ACF2-21852CCFC7B8}" type="presOf" srcId="{94D94018-7769-4B3D-A425-A2973398ACDB}" destId="{C0969C7B-F678-4254-AB69-1D842601EA04}" srcOrd="0" destOrd="0" presId="urn:microsoft.com/office/officeart/2005/8/layout/vList2"/>
    <dgm:cxn modelId="{BD3C7A47-A9D9-4383-A8D7-09012DA5DE7A}" type="presParOf" srcId="{C0969C7B-F678-4254-AB69-1D842601EA04}" destId="{4756193E-8F12-4F58-A4EF-1BFD15A3BD5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4D94018-7769-4B3D-A425-A2973398ACDB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581EA1-205D-4021-9F24-EE10D1E11452}">
      <dgm:prSet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pPr algn="ctr" rtl="0">
            <a:lnSpc>
              <a:spcPct val="80000"/>
            </a:lnSpc>
          </a:pPr>
          <a:r>
            <a:rPr lang="uk-UA" sz="2800" b="0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Схема структурного взаємозв’язку підсистем національної інноваційної системи </a:t>
          </a:r>
          <a:endParaRPr lang="ru-RU" sz="2800" b="0" dirty="0">
            <a:solidFill>
              <a:srgbClr val="FFFF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FB679334-AEED-4E08-883B-3F83DF7360C0}" type="parTrans" cxnId="{8DB72303-CE39-49C6-809E-E69CC1296A39}">
      <dgm:prSet/>
      <dgm:spPr/>
      <dgm:t>
        <a:bodyPr/>
        <a:lstStyle/>
        <a:p>
          <a:endParaRPr lang="ru-RU"/>
        </a:p>
      </dgm:t>
    </dgm:pt>
    <dgm:pt modelId="{5FA2E938-3B1B-4E64-84FA-F59813A0D3BB}" type="sibTrans" cxnId="{8DB72303-CE39-49C6-809E-E69CC1296A39}">
      <dgm:prSet/>
      <dgm:spPr/>
      <dgm:t>
        <a:bodyPr/>
        <a:lstStyle/>
        <a:p>
          <a:endParaRPr lang="ru-RU"/>
        </a:p>
      </dgm:t>
    </dgm:pt>
    <dgm:pt modelId="{C0969C7B-F678-4254-AB69-1D842601EA04}" type="pres">
      <dgm:prSet presAssocID="{94D94018-7769-4B3D-A425-A2973398ACD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56193E-8F12-4F58-A4EF-1BFD15A3BD52}" type="pres">
      <dgm:prSet presAssocID="{08581EA1-205D-4021-9F24-EE10D1E11452}" presName="parentText" presStyleLbl="node1" presStyleIdx="0" presStyleCnt="1" custScaleY="4363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F088FB-C462-453A-8183-FD8E1DB2CA55}" type="presOf" srcId="{08581EA1-205D-4021-9F24-EE10D1E11452}" destId="{4756193E-8F12-4F58-A4EF-1BFD15A3BD52}" srcOrd="0" destOrd="0" presId="urn:microsoft.com/office/officeart/2005/8/layout/vList2"/>
    <dgm:cxn modelId="{1AF49627-28AF-452B-9F4F-E4EC0706BF96}" type="presOf" srcId="{94D94018-7769-4B3D-A425-A2973398ACDB}" destId="{C0969C7B-F678-4254-AB69-1D842601EA04}" srcOrd="0" destOrd="0" presId="urn:microsoft.com/office/officeart/2005/8/layout/vList2"/>
    <dgm:cxn modelId="{8DB72303-CE39-49C6-809E-E69CC1296A39}" srcId="{94D94018-7769-4B3D-A425-A2973398ACDB}" destId="{08581EA1-205D-4021-9F24-EE10D1E11452}" srcOrd="0" destOrd="0" parTransId="{FB679334-AEED-4E08-883B-3F83DF7360C0}" sibTransId="{5FA2E938-3B1B-4E64-84FA-F59813A0D3BB}"/>
    <dgm:cxn modelId="{65E8D06E-CB16-439A-8E9C-F6646B0C5DF8}" type="presParOf" srcId="{C0969C7B-F678-4254-AB69-1D842601EA04}" destId="{4756193E-8F12-4F58-A4EF-1BFD15A3BD5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57A9C7C-ECB9-4DA4-A80D-DA703E87E0D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14450D-FEC4-4874-98B2-DBED0B13C14E}">
      <dgm:prSet phldrT="[Текст]"/>
      <dgm:spPr/>
      <dgm:t>
        <a:bodyPr/>
        <a:lstStyle/>
        <a:p>
          <a:pPr algn="just"/>
          <a:r>
            <a:rPr lang="uk-UA" dirty="0" smtClean="0">
              <a:latin typeface="Times New Roman" pitchFamily="18" charset="0"/>
              <a:cs typeface="Times New Roman" pitchFamily="18" charset="0"/>
            </a:rPr>
            <a:t>Створення Науково – експертної колегії передбачається в статусі постійно діючої громадської  інституції з метою </a:t>
          </a:r>
          <a:r>
            <a:rPr lang="uk-UA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врахування при формуванні та реалізації державної політики</a:t>
          </a:r>
          <a:r>
            <a:rPr lang="uk-UA" dirty="0" smtClean="0">
              <a:latin typeface="Times New Roman" pitchFamily="18" charset="0"/>
              <a:cs typeface="Times New Roman" pitchFamily="18" charset="0"/>
            </a:rPr>
            <a:t> в грошово-фінансовій сфері накопиченого величезного наукового  українського,  потенціалу в галузі грошей, фінансів та кредиту.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FA4FE8D-B142-4931-AE62-EFE2760C031B}" type="parTrans" cxnId="{D2363FFB-7D10-47E4-ACCF-D1CDCFBE4BA9}">
      <dgm:prSet/>
      <dgm:spPr/>
      <dgm:t>
        <a:bodyPr/>
        <a:lstStyle/>
        <a:p>
          <a:endParaRPr lang="ru-RU"/>
        </a:p>
      </dgm:t>
    </dgm:pt>
    <dgm:pt modelId="{69E41403-E27D-41D6-A802-FD0A0256233D}" type="sibTrans" cxnId="{D2363FFB-7D10-47E4-ACCF-D1CDCFBE4BA9}">
      <dgm:prSet/>
      <dgm:spPr/>
      <dgm:t>
        <a:bodyPr/>
        <a:lstStyle/>
        <a:p>
          <a:endParaRPr lang="ru-RU"/>
        </a:p>
      </dgm:t>
    </dgm:pt>
    <dgm:pt modelId="{BB11D4EF-8F16-4195-B59B-1751B76A0E20}">
      <dgm:prSet phldrT="[Текст]"/>
      <dgm:spPr/>
      <dgm:t>
        <a:bodyPr/>
        <a:lstStyle/>
        <a:p>
          <a:pPr algn="just"/>
          <a:r>
            <a:rPr lang="uk-UA" dirty="0" smtClean="0">
              <a:latin typeface="Times New Roman" pitchFamily="18" charset="0"/>
              <a:cs typeface="Times New Roman" pitchFamily="18" charset="0"/>
            </a:rPr>
            <a:t>Одночасно передбачається  </a:t>
          </a:r>
          <a:r>
            <a:rPr lang="uk-UA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здійснення громадського  контролю</a:t>
          </a:r>
          <a:r>
            <a:rPr lang="uk-UA" dirty="0" smtClean="0">
              <a:latin typeface="Times New Roman" pitchFamily="18" charset="0"/>
              <a:cs typeface="Times New Roman" pitchFamily="18" charset="0"/>
            </a:rPr>
            <a:t> за врахуванням Національним банком України пропозицій та зауважень  наукової громадськості, і з іншого боку - сприяння Національному банку України у здійсненні </a:t>
          </a:r>
          <a:r>
            <a:rPr lang="uk-UA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більш прозорої і публічної діяльності</a:t>
          </a:r>
          <a:r>
            <a:rPr lang="uk-UA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C77B068-1E48-499C-9B2A-098AEB440803}" type="parTrans" cxnId="{0BC31C6D-C31D-4CEB-AC07-7FD835494F76}">
      <dgm:prSet/>
      <dgm:spPr/>
      <dgm:t>
        <a:bodyPr/>
        <a:lstStyle/>
        <a:p>
          <a:endParaRPr lang="ru-RU"/>
        </a:p>
      </dgm:t>
    </dgm:pt>
    <dgm:pt modelId="{77EED3E3-AF91-4C99-87E8-0008DE975131}" type="sibTrans" cxnId="{0BC31C6D-C31D-4CEB-AC07-7FD835494F76}">
      <dgm:prSet/>
      <dgm:spPr/>
      <dgm:t>
        <a:bodyPr/>
        <a:lstStyle/>
        <a:p>
          <a:endParaRPr lang="ru-RU"/>
        </a:p>
      </dgm:t>
    </dgm:pt>
    <dgm:pt modelId="{7684EE04-0D71-43AE-8BBF-86481F2EA8E8}" type="pres">
      <dgm:prSet presAssocID="{857A9C7C-ECB9-4DA4-A80D-DA703E87E0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CFD2DD-5F39-4077-A4C1-F772E403DD0A}" type="pres">
      <dgm:prSet presAssocID="{FB14450D-FEC4-4874-98B2-DBED0B13C14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A13112-6C10-4958-91E3-FD16C265DC2A}" type="pres">
      <dgm:prSet presAssocID="{69E41403-E27D-41D6-A802-FD0A0256233D}" presName="spacer" presStyleCnt="0"/>
      <dgm:spPr/>
    </dgm:pt>
    <dgm:pt modelId="{2558C389-B69D-418F-B195-2CA2B8FF0F70}" type="pres">
      <dgm:prSet presAssocID="{BB11D4EF-8F16-4195-B59B-1751B76A0E20}" presName="parentText" presStyleLbl="node1" presStyleIdx="1" presStyleCnt="2" custScaleY="107845" custLinFactNeighborX="-2791" custLinFactNeighborY="810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F43096-8383-4396-9726-A5EF216AFEC4}" type="presOf" srcId="{FB14450D-FEC4-4874-98B2-DBED0B13C14E}" destId="{B6CFD2DD-5F39-4077-A4C1-F772E403DD0A}" srcOrd="0" destOrd="0" presId="urn:microsoft.com/office/officeart/2005/8/layout/vList2"/>
    <dgm:cxn modelId="{D96A4439-CFE6-43D0-9DAA-3D8B5408541D}" type="presOf" srcId="{857A9C7C-ECB9-4DA4-A80D-DA703E87E0D3}" destId="{7684EE04-0D71-43AE-8BBF-86481F2EA8E8}" srcOrd="0" destOrd="0" presId="urn:microsoft.com/office/officeart/2005/8/layout/vList2"/>
    <dgm:cxn modelId="{D2363FFB-7D10-47E4-ACCF-D1CDCFBE4BA9}" srcId="{857A9C7C-ECB9-4DA4-A80D-DA703E87E0D3}" destId="{FB14450D-FEC4-4874-98B2-DBED0B13C14E}" srcOrd="0" destOrd="0" parTransId="{3FA4FE8D-B142-4931-AE62-EFE2760C031B}" sibTransId="{69E41403-E27D-41D6-A802-FD0A0256233D}"/>
    <dgm:cxn modelId="{DF24EF45-B0A3-4E0F-B574-B6AF3852111B}" type="presOf" srcId="{BB11D4EF-8F16-4195-B59B-1751B76A0E20}" destId="{2558C389-B69D-418F-B195-2CA2B8FF0F70}" srcOrd="0" destOrd="0" presId="urn:microsoft.com/office/officeart/2005/8/layout/vList2"/>
    <dgm:cxn modelId="{0BC31C6D-C31D-4CEB-AC07-7FD835494F76}" srcId="{857A9C7C-ECB9-4DA4-A80D-DA703E87E0D3}" destId="{BB11D4EF-8F16-4195-B59B-1751B76A0E20}" srcOrd="1" destOrd="0" parTransId="{4C77B068-1E48-499C-9B2A-098AEB440803}" sibTransId="{77EED3E3-AF91-4C99-87E8-0008DE975131}"/>
    <dgm:cxn modelId="{C2EFE832-7A1B-4C23-BB11-A3CBB2BDD70C}" type="presParOf" srcId="{7684EE04-0D71-43AE-8BBF-86481F2EA8E8}" destId="{B6CFD2DD-5F39-4077-A4C1-F772E403DD0A}" srcOrd="0" destOrd="0" presId="urn:microsoft.com/office/officeart/2005/8/layout/vList2"/>
    <dgm:cxn modelId="{6F1C4FA5-30A4-4C05-9E8B-CC7E6DDCB2DF}" type="presParOf" srcId="{7684EE04-0D71-43AE-8BBF-86481F2EA8E8}" destId="{A0A13112-6C10-4958-91E3-FD16C265DC2A}" srcOrd="1" destOrd="0" presId="urn:microsoft.com/office/officeart/2005/8/layout/vList2"/>
    <dgm:cxn modelId="{6653EC7C-4579-4DBD-9DC7-94A569B972D1}" type="presParOf" srcId="{7684EE04-0D71-43AE-8BBF-86481F2EA8E8}" destId="{2558C389-B69D-418F-B195-2CA2B8FF0F7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4D94018-7769-4B3D-A425-A2973398ACDB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581EA1-205D-4021-9F24-EE10D1E11452}">
      <dgm:prSet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pPr algn="ctr" rtl="0">
            <a:lnSpc>
              <a:spcPct val="80000"/>
            </a:lnSpc>
          </a:pPr>
          <a:r>
            <a:rPr lang="uk-UA" sz="2800" dirty="0" smtClean="0">
              <a:solidFill>
                <a:srgbClr val="FFFF99"/>
              </a:solidFill>
            </a:rPr>
            <a:t>Місія наукової думки, наукових шкіл , кафедр, дослідних відділів, як представників Головних навчальних і науково – дослідних закладів України в монетарній сфері та юриспруденції</a:t>
          </a:r>
          <a:endParaRPr lang="ru-RU" sz="2800" b="0" i="1" dirty="0">
            <a:solidFill>
              <a:srgbClr val="FFFF99"/>
            </a:solidFill>
          </a:endParaRPr>
        </a:p>
      </dgm:t>
    </dgm:pt>
    <dgm:pt modelId="{FB679334-AEED-4E08-883B-3F83DF7360C0}" type="parTrans" cxnId="{8DB72303-CE39-49C6-809E-E69CC1296A39}">
      <dgm:prSet/>
      <dgm:spPr/>
      <dgm:t>
        <a:bodyPr/>
        <a:lstStyle/>
        <a:p>
          <a:endParaRPr lang="ru-RU"/>
        </a:p>
      </dgm:t>
    </dgm:pt>
    <dgm:pt modelId="{5FA2E938-3B1B-4E64-84FA-F59813A0D3BB}" type="sibTrans" cxnId="{8DB72303-CE39-49C6-809E-E69CC1296A39}">
      <dgm:prSet/>
      <dgm:spPr/>
      <dgm:t>
        <a:bodyPr/>
        <a:lstStyle/>
        <a:p>
          <a:endParaRPr lang="ru-RU"/>
        </a:p>
      </dgm:t>
    </dgm:pt>
    <dgm:pt modelId="{C0969C7B-F678-4254-AB69-1D842601EA04}" type="pres">
      <dgm:prSet presAssocID="{94D94018-7769-4B3D-A425-A2973398ACD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56193E-8F12-4F58-A4EF-1BFD15A3BD52}" type="pres">
      <dgm:prSet presAssocID="{08581EA1-205D-4021-9F24-EE10D1E11452}" presName="parentText" presStyleLbl="node1" presStyleIdx="0" presStyleCnt="1" custScaleY="594999" custLinFactNeighborX="-980" custLinFactNeighborY="-998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FE1D3D-DE1F-4FC8-9556-BC6D7C7D2ADD}" type="presOf" srcId="{08581EA1-205D-4021-9F24-EE10D1E11452}" destId="{4756193E-8F12-4F58-A4EF-1BFD15A3BD52}" srcOrd="0" destOrd="0" presId="urn:microsoft.com/office/officeart/2005/8/layout/vList2"/>
    <dgm:cxn modelId="{19F4224A-D604-48FD-BB86-FBAC17B9569C}" type="presOf" srcId="{94D94018-7769-4B3D-A425-A2973398ACDB}" destId="{C0969C7B-F678-4254-AB69-1D842601EA04}" srcOrd="0" destOrd="0" presId="urn:microsoft.com/office/officeart/2005/8/layout/vList2"/>
    <dgm:cxn modelId="{8DB72303-CE39-49C6-809E-E69CC1296A39}" srcId="{94D94018-7769-4B3D-A425-A2973398ACDB}" destId="{08581EA1-205D-4021-9F24-EE10D1E11452}" srcOrd="0" destOrd="0" parTransId="{FB679334-AEED-4E08-883B-3F83DF7360C0}" sibTransId="{5FA2E938-3B1B-4E64-84FA-F59813A0D3BB}"/>
    <dgm:cxn modelId="{7ED939D8-B99A-4243-BD11-25918BAB2D07}" type="presParOf" srcId="{C0969C7B-F678-4254-AB69-1D842601EA04}" destId="{4756193E-8F12-4F58-A4EF-1BFD15A3BD5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0433F2-E09F-44C7-991C-324A4214DAB1}">
      <dsp:nvSpPr>
        <dsp:cNvPr id="0" name=""/>
        <dsp:cNvSpPr/>
      </dsp:nvSpPr>
      <dsp:spPr>
        <a:xfrm>
          <a:off x="1500100" y="280787"/>
          <a:ext cx="3628639" cy="3628639"/>
        </a:xfrm>
        <a:prstGeom prst="pie">
          <a:avLst>
            <a:gd name="adj1" fmla="val 16200000"/>
            <a:gd name="adj2" fmla="val 1800000"/>
          </a:avLst>
        </a:prstGeom>
        <a:solidFill>
          <a:srgbClr val="007236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Макро-економічна</a:t>
          </a:r>
          <a:r>
            <a:rPr lang="uk-UA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криза</a:t>
          </a:r>
          <a:endParaRPr lang="uk-UA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12480" y="1049713"/>
        <a:ext cx="1295942" cy="1079952"/>
      </dsp:txXfrm>
    </dsp:sp>
    <dsp:sp modelId="{295F00AC-9156-4549-B376-DCBE80E6648C}">
      <dsp:nvSpPr>
        <dsp:cNvPr id="0" name=""/>
        <dsp:cNvSpPr/>
      </dsp:nvSpPr>
      <dsp:spPr>
        <a:xfrm>
          <a:off x="1425368" y="410381"/>
          <a:ext cx="3628639" cy="3628639"/>
        </a:xfrm>
        <a:prstGeom prst="pie">
          <a:avLst>
            <a:gd name="adj1" fmla="val 1800000"/>
            <a:gd name="adj2" fmla="val 900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Валютна криза</a:t>
          </a:r>
          <a:endParaRPr lang="uk-UA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89330" y="2764677"/>
        <a:ext cx="1943914" cy="950357"/>
      </dsp:txXfrm>
    </dsp:sp>
    <dsp:sp modelId="{037849A9-D5F7-459E-955B-3E2C09C645A1}">
      <dsp:nvSpPr>
        <dsp:cNvPr id="0" name=""/>
        <dsp:cNvSpPr/>
      </dsp:nvSpPr>
      <dsp:spPr>
        <a:xfrm>
          <a:off x="1350635" y="280787"/>
          <a:ext cx="3628639" cy="3628639"/>
        </a:xfrm>
        <a:prstGeom prst="pie">
          <a:avLst>
            <a:gd name="adj1" fmla="val 9000000"/>
            <a:gd name="adj2" fmla="val 1620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Банківська криза</a:t>
          </a:r>
          <a:endParaRPr lang="uk-UA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70952" y="1049713"/>
        <a:ext cx="1295942" cy="1079952"/>
      </dsp:txXfrm>
    </dsp:sp>
    <dsp:sp modelId="{243FD275-5BC6-4EB8-BB54-053B623C3589}">
      <dsp:nvSpPr>
        <dsp:cNvPr id="0" name=""/>
        <dsp:cNvSpPr/>
      </dsp:nvSpPr>
      <dsp:spPr>
        <a:xfrm>
          <a:off x="1275770" y="56157"/>
          <a:ext cx="4077899" cy="407789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3">
                <a:shade val="9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shade val="9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shade val="9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shade val="9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shade val="9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shade val="9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1C19F3-8EA7-4B57-98A0-8CD15F47123F}">
      <dsp:nvSpPr>
        <dsp:cNvPr id="0" name=""/>
        <dsp:cNvSpPr/>
      </dsp:nvSpPr>
      <dsp:spPr>
        <a:xfrm>
          <a:off x="1200738" y="185522"/>
          <a:ext cx="4077899" cy="407789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3">
                <a:shade val="90000"/>
                <a:hueOff val="186893"/>
                <a:satOff val="-4005"/>
                <a:lumOff val="20541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shade val="90000"/>
                <a:hueOff val="186893"/>
                <a:satOff val="-4005"/>
                <a:lumOff val="20541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shade val="90000"/>
                <a:hueOff val="186893"/>
                <a:satOff val="-4005"/>
                <a:lumOff val="20541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shade val="90000"/>
                <a:hueOff val="186893"/>
                <a:satOff val="-4005"/>
                <a:lumOff val="20541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shade val="90000"/>
                <a:hueOff val="186893"/>
                <a:satOff val="-4005"/>
                <a:lumOff val="2054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shade val="90000"/>
                <a:hueOff val="186893"/>
                <a:satOff val="-4005"/>
                <a:lumOff val="2054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D7B0C4-A7EF-40C7-A07F-B850AEAE9F00}">
      <dsp:nvSpPr>
        <dsp:cNvPr id="0" name=""/>
        <dsp:cNvSpPr/>
      </dsp:nvSpPr>
      <dsp:spPr>
        <a:xfrm>
          <a:off x="1125705" y="56157"/>
          <a:ext cx="4077899" cy="407789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3">
                <a:shade val="90000"/>
                <a:hueOff val="186893"/>
                <a:satOff val="-4005"/>
                <a:lumOff val="20541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shade val="90000"/>
                <a:hueOff val="186893"/>
                <a:satOff val="-4005"/>
                <a:lumOff val="20541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shade val="90000"/>
                <a:hueOff val="186893"/>
                <a:satOff val="-4005"/>
                <a:lumOff val="20541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shade val="90000"/>
                <a:hueOff val="186893"/>
                <a:satOff val="-4005"/>
                <a:lumOff val="20541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shade val="90000"/>
                <a:hueOff val="186893"/>
                <a:satOff val="-4005"/>
                <a:lumOff val="2054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shade val="90000"/>
                <a:hueOff val="186893"/>
                <a:satOff val="-4005"/>
                <a:lumOff val="2054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861C6E-5CD0-4588-AE80-98EB6165FC88}">
      <dsp:nvSpPr>
        <dsp:cNvPr id="0" name=""/>
        <dsp:cNvSpPr/>
      </dsp:nvSpPr>
      <dsp:spPr>
        <a:xfrm>
          <a:off x="1525741" y="0"/>
          <a:ext cx="3343920" cy="334392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45F1FF-0BDE-4755-9E3B-85C87D5876D4}">
      <dsp:nvSpPr>
        <dsp:cNvPr id="0" name=""/>
        <dsp:cNvSpPr/>
      </dsp:nvSpPr>
      <dsp:spPr>
        <a:xfrm>
          <a:off x="0" y="216023"/>
          <a:ext cx="8568952" cy="5996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Участь у розробці програмного документа Основних засад грошово – кредитної політики</a:t>
          </a:r>
          <a:endParaRPr lang="ru-RU" sz="2000" b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275" y="245298"/>
        <a:ext cx="8510402" cy="541145"/>
      </dsp:txXfrm>
    </dsp:sp>
    <dsp:sp modelId="{DC6CE1E2-5480-4F83-AC84-D8A7E4522F31}">
      <dsp:nvSpPr>
        <dsp:cNvPr id="0" name=""/>
        <dsp:cNvSpPr/>
      </dsp:nvSpPr>
      <dsp:spPr>
        <a:xfrm>
          <a:off x="0" y="936104"/>
          <a:ext cx="8568952" cy="59860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Незалежність НБУ не повинна бути абсолютною, адже грошово-кредитна політика  є складовою загальноекономічної політики держави</a:t>
          </a:r>
          <a:endParaRPr lang="ru-RU" sz="2000" b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221" y="965325"/>
        <a:ext cx="8510510" cy="540160"/>
      </dsp:txXfrm>
    </dsp:sp>
    <dsp:sp modelId="{C33DE12E-8113-45E6-BFE8-04FB3B923DD8}">
      <dsp:nvSpPr>
        <dsp:cNvPr id="0" name=""/>
        <dsp:cNvSpPr/>
      </dsp:nvSpPr>
      <dsp:spPr>
        <a:xfrm>
          <a:off x="0" y="1728192"/>
          <a:ext cx="8568952" cy="5756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Реформування банківського сектора через політику інфляційного таргетування та вільного курсоутворення</a:t>
          </a:r>
          <a:endParaRPr lang="ru-RU" sz="1400" b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101" y="1756293"/>
        <a:ext cx="8512750" cy="519444"/>
      </dsp:txXfrm>
    </dsp:sp>
    <dsp:sp modelId="{D3DB0DE1-ADAE-4C5E-80AB-7A2208D3A675}">
      <dsp:nvSpPr>
        <dsp:cNvPr id="0" name=""/>
        <dsp:cNvSpPr/>
      </dsp:nvSpPr>
      <dsp:spPr>
        <a:xfrm>
          <a:off x="0" y="2494229"/>
          <a:ext cx="8568952" cy="6491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Повернення довіри учасників в системі відносин                                   «Банк-Клієнт-Держава»</a:t>
          </a:r>
          <a:endParaRPr lang="ru-RU" sz="2000" b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689" y="2525918"/>
        <a:ext cx="8505574" cy="58576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D5928-CD0A-4C4A-9879-9280A2E6AB48}">
      <dsp:nvSpPr>
        <dsp:cNvPr id="0" name=""/>
        <dsp:cNvSpPr/>
      </dsp:nvSpPr>
      <dsp:spPr>
        <a:xfrm>
          <a:off x="0" y="22228"/>
          <a:ext cx="5400600" cy="769859"/>
        </a:xfrm>
        <a:prstGeom prst="round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Формування </a:t>
          </a:r>
          <a:r>
            <a:rPr lang="uk-UA" sz="1400" b="1" kern="1200" dirty="0" smtClean="0">
              <a:solidFill>
                <a:srgbClr val="FFFF00"/>
              </a:solidFill>
            </a:rPr>
            <a:t>конкурентних переваг </a:t>
          </a:r>
          <a:r>
            <a:rPr lang="uk-UA" sz="1400" kern="1200" dirty="0" smtClean="0"/>
            <a:t>протягом навчання дозволить  випускникам застосовувати сформовані професійні навички на конкретному робочому місці</a:t>
          </a:r>
          <a:endParaRPr lang="ru-RU" sz="1400" b="0" i="0" kern="1200" baseline="0" dirty="0"/>
        </a:p>
      </dsp:txBody>
      <dsp:txXfrm>
        <a:off x="37581" y="59809"/>
        <a:ext cx="5325438" cy="69469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606AD8-A35E-4FDD-B005-B18CE0A8E0F4}">
      <dsp:nvSpPr>
        <dsp:cNvPr id="0" name=""/>
        <dsp:cNvSpPr/>
      </dsp:nvSpPr>
      <dsp:spPr>
        <a:xfrm>
          <a:off x="0" y="11114"/>
          <a:ext cx="5400600" cy="769859"/>
        </a:xfrm>
        <a:prstGeom prst="round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Загальна кількість банків </a:t>
          </a:r>
          <a:r>
            <a:rPr lang="uk-UA" sz="1400" b="1" kern="1200" dirty="0" smtClean="0">
              <a:solidFill>
                <a:srgbClr val="FFFF00"/>
              </a:solidFill>
            </a:rPr>
            <a:t>оптимізується НБУ </a:t>
          </a:r>
          <a:r>
            <a:rPr lang="uk-UA" sz="1400" kern="1200" dirty="0" smtClean="0"/>
            <a:t>у відповідності з вимогами законодавства ЄС за рахунок тих, які визнані неплатоспроможними</a:t>
          </a:r>
          <a:endParaRPr lang="ru-RU" sz="1400" kern="1200" dirty="0"/>
        </a:p>
      </dsp:txBody>
      <dsp:txXfrm>
        <a:off x="37581" y="48695"/>
        <a:ext cx="5325438" cy="69469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076055-B281-42B9-899D-27E3B19FF324}">
      <dsp:nvSpPr>
        <dsp:cNvPr id="0" name=""/>
        <dsp:cNvSpPr/>
      </dsp:nvSpPr>
      <dsp:spPr>
        <a:xfrm>
          <a:off x="0" y="2975"/>
          <a:ext cx="5400600" cy="861120"/>
        </a:xfrm>
        <a:prstGeom prst="round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0" i="0" kern="1200" baseline="0" dirty="0" smtClean="0"/>
            <a:t>Середня </a:t>
          </a:r>
          <a:r>
            <a:rPr lang="uk-UA" sz="1400" b="1" i="0" kern="1200" baseline="0" dirty="0" smtClean="0">
              <a:solidFill>
                <a:srgbClr val="FFFF00"/>
              </a:solidFill>
            </a:rPr>
            <a:t>зарплата</a:t>
          </a:r>
          <a:r>
            <a:rPr lang="uk-UA" sz="1400" b="0" i="0" kern="1200" baseline="0" dirty="0" smtClean="0"/>
            <a:t> є найвищою в фінансовому секторі, умови особистого розвитку, кар</a:t>
          </a:r>
          <a:r>
            <a:rPr lang="en-US" sz="1400" b="0" i="0" kern="1200" baseline="0" dirty="0" smtClean="0"/>
            <a:t>’</a:t>
          </a:r>
          <a:r>
            <a:rPr lang="uk-UA" sz="1400" b="0" i="0" kern="1200" baseline="0" dirty="0" err="1" smtClean="0"/>
            <a:t>єрного</a:t>
          </a:r>
          <a:r>
            <a:rPr lang="uk-UA" sz="1400" b="0" i="0" kern="1200" baseline="0" dirty="0" smtClean="0"/>
            <a:t> зростання, інвестиції банків в персонал, суттєвий </a:t>
          </a:r>
          <a:r>
            <a:rPr lang="uk-UA" sz="1400" b="1" i="0" kern="1200" baseline="0" dirty="0" smtClean="0">
              <a:solidFill>
                <a:srgbClr val="FFFF00"/>
              </a:solidFill>
            </a:rPr>
            <a:t>соціальний пакет</a:t>
          </a:r>
          <a:endParaRPr lang="ru-RU" sz="1400" b="1" i="0" kern="1200" baseline="0" dirty="0">
            <a:solidFill>
              <a:srgbClr val="FFFF00"/>
            </a:solidFill>
          </a:endParaRPr>
        </a:p>
      </dsp:txBody>
      <dsp:txXfrm>
        <a:off x="42036" y="45011"/>
        <a:ext cx="5316528" cy="77704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E390E7-F83F-49E3-A6C0-C4088319980F}">
      <dsp:nvSpPr>
        <dsp:cNvPr id="0" name=""/>
        <dsp:cNvSpPr/>
      </dsp:nvSpPr>
      <dsp:spPr>
        <a:xfrm>
          <a:off x="0" y="0"/>
          <a:ext cx="5400600" cy="861120"/>
        </a:xfrm>
        <a:prstGeom prst="round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0" i="0" kern="1200" baseline="0" dirty="0" smtClean="0"/>
            <a:t>Банкіри знають фінансовий облік у банках (та ін.), </a:t>
          </a:r>
          <a:r>
            <a:rPr lang="uk-UA" sz="1400" b="1" i="0" kern="1200" baseline="0" dirty="0" smtClean="0">
              <a:solidFill>
                <a:srgbClr val="FFFF00"/>
              </a:solidFill>
            </a:rPr>
            <a:t>є більш широко обізнаними</a:t>
          </a:r>
          <a:r>
            <a:rPr lang="uk-UA" sz="1400" b="0" i="0" kern="1200" baseline="0" dirty="0" smtClean="0"/>
            <a:t> і також можуть бути працевлаштованими у будь-які інші фінансово-кредитні установи, фінансові відділи підприємств</a:t>
          </a:r>
          <a:endParaRPr lang="ru-RU" sz="1400" b="0" i="0" kern="1200" baseline="0" dirty="0"/>
        </a:p>
      </dsp:txBody>
      <dsp:txXfrm>
        <a:off x="42036" y="42036"/>
        <a:ext cx="5316528" cy="7770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56193E-8F12-4F58-A4EF-1BFD15A3BD52}">
      <dsp:nvSpPr>
        <dsp:cNvPr id="0" name=""/>
        <dsp:cNvSpPr/>
      </dsp:nvSpPr>
      <dsp:spPr>
        <a:xfrm>
          <a:off x="0" y="0"/>
          <a:ext cx="7344816" cy="1051707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381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kern="1200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Принципова схема взаємозв’язку фінансової системи із системою фінансового забезпечення бізнес-процесів в економіці </a:t>
          </a:r>
          <a:r>
            <a:rPr lang="uk-UA" sz="2800" b="0" i="1" kern="1200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(……фрагмент)</a:t>
          </a:r>
          <a:endParaRPr lang="ru-RU" sz="2800" b="0" i="1" kern="1200" dirty="0">
            <a:solidFill>
              <a:srgbClr val="FFFF99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340" y="51340"/>
        <a:ext cx="7242136" cy="9490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56193E-8F12-4F58-A4EF-1BFD15A3BD52}">
      <dsp:nvSpPr>
        <dsp:cNvPr id="0" name=""/>
        <dsp:cNvSpPr/>
      </dsp:nvSpPr>
      <dsp:spPr>
        <a:xfrm>
          <a:off x="0" y="514"/>
          <a:ext cx="7344816" cy="1051707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381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Позиціонування концептуальних положень розвитку економіки та елементів фінансової системи</a:t>
          </a:r>
          <a:endParaRPr lang="ru-RU" sz="2800" b="1" kern="1200" dirty="0">
            <a:solidFill>
              <a:srgbClr val="FFFF99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340" y="51854"/>
        <a:ext cx="7242136" cy="9490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0210BC-7DBE-491B-BA4B-B89699D3D76A}">
      <dsp:nvSpPr>
        <dsp:cNvPr id="0" name=""/>
        <dsp:cNvSpPr/>
      </dsp:nvSpPr>
      <dsp:spPr>
        <a:xfrm>
          <a:off x="1350967" y="375683"/>
          <a:ext cx="4028873" cy="4028873"/>
        </a:xfrm>
        <a:prstGeom prst="blockArc">
          <a:avLst>
            <a:gd name="adj1" fmla="val 11785082"/>
            <a:gd name="adj2" fmla="val 18234791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F5EAE6-BE83-4F71-AC48-BC0830498056}">
      <dsp:nvSpPr>
        <dsp:cNvPr id="0" name=""/>
        <dsp:cNvSpPr/>
      </dsp:nvSpPr>
      <dsp:spPr>
        <a:xfrm>
          <a:off x="1241070" y="663380"/>
          <a:ext cx="4028873" cy="4028873"/>
        </a:xfrm>
        <a:prstGeom prst="blockArc">
          <a:avLst>
            <a:gd name="adj1" fmla="val 8124736"/>
            <a:gd name="adj2" fmla="val 12323676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7A5E69-3440-432B-981D-9DC9A005DFFC}">
      <dsp:nvSpPr>
        <dsp:cNvPr id="0" name=""/>
        <dsp:cNvSpPr/>
      </dsp:nvSpPr>
      <dsp:spPr>
        <a:xfrm>
          <a:off x="1807414" y="2909425"/>
          <a:ext cx="5423200" cy="2319774"/>
        </a:xfrm>
        <a:prstGeom prst="blockArc">
          <a:avLst>
            <a:gd name="adj1" fmla="val 13077"/>
            <a:gd name="adj2" fmla="val 10813077"/>
            <a:gd name="adj3" fmla="val 34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E8AAD6-F83D-4427-945C-C1F4DF7EBD93}">
      <dsp:nvSpPr>
        <dsp:cNvPr id="0" name=""/>
        <dsp:cNvSpPr/>
      </dsp:nvSpPr>
      <dsp:spPr>
        <a:xfrm>
          <a:off x="3909740" y="553356"/>
          <a:ext cx="4028873" cy="4028873"/>
        </a:xfrm>
        <a:prstGeom prst="blockArc">
          <a:avLst>
            <a:gd name="adj1" fmla="val 19954173"/>
            <a:gd name="adj2" fmla="val 301165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9DD119-E5F3-46CD-A029-F9A542C09388}">
      <dsp:nvSpPr>
        <dsp:cNvPr id="0" name=""/>
        <dsp:cNvSpPr/>
      </dsp:nvSpPr>
      <dsp:spPr>
        <a:xfrm>
          <a:off x="3768522" y="202294"/>
          <a:ext cx="4028873" cy="4028873"/>
        </a:xfrm>
        <a:prstGeom prst="blockArc">
          <a:avLst>
            <a:gd name="adj1" fmla="val 13672935"/>
            <a:gd name="adj2" fmla="val 2061628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8DC0B0-5D15-47CC-BD93-D273F6075745}">
      <dsp:nvSpPr>
        <dsp:cNvPr id="0" name=""/>
        <dsp:cNvSpPr/>
      </dsp:nvSpPr>
      <dsp:spPr>
        <a:xfrm>
          <a:off x="2396871" y="1362831"/>
          <a:ext cx="4156336" cy="3364718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b="1" kern="1200" dirty="0" smtClean="0"/>
            <a:t>Концептуальні положення розвитку економіки</a:t>
          </a:r>
          <a:endParaRPr lang="ru-RU" sz="3500" kern="1200" dirty="0"/>
        </a:p>
      </dsp:txBody>
      <dsp:txXfrm>
        <a:off x="3005552" y="1855583"/>
        <a:ext cx="2938974" cy="2379214"/>
      </dsp:txXfrm>
    </dsp:sp>
    <dsp:sp modelId="{E1D27756-10E7-4221-85BE-E8D882261BEB}">
      <dsp:nvSpPr>
        <dsp:cNvPr id="0" name=""/>
        <dsp:cNvSpPr/>
      </dsp:nvSpPr>
      <dsp:spPr>
        <a:xfrm>
          <a:off x="2555773" y="-216025"/>
          <a:ext cx="3815014" cy="19462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Стабільний характер функцій фінансової системи країни в порівнянні із складом її інститутів</a:t>
          </a:r>
          <a:endParaRPr lang="ru-RU" sz="2000" kern="1200" dirty="0"/>
        </a:p>
      </dsp:txBody>
      <dsp:txXfrm>
        <a:off x="3114469" y="69003"/>
        <a:ext cx="2697622" cy="1376238"/>
      </dsp:txXfrm>
    </dsp:sp>
    <dsp:sp modelId="{D5D9E6F4-87C7-4F8D-8505-3409B40A6E9E}">
      <dsp:nvSpPr>
        <dsp:cNvPr id="0" name=""/>
        <dsp:cNvSpPr/>
      </dsp:nvSpPr>
      <dsp:spPr>
        <a:xfrm>
          <a:off x="6197378" y="698473"/>
          <a:ext cx="2946621" cy="19256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Специфічність та особливість структурування національних фінансових систем окремих країн</a:t>
          </a:r>
          <a:endParaRPr lang="ru-RU" sz="1800" kern="1200" dirty="0"/>
        </a:p>
      </dsp:txBody>
      <dsp:txXfrm>
        <a:off x="6628901" y="980481"/>
        <a:ext cx="2083575" cy="1361656"/>
      </dsp:txXfrm>
    </dsp:sp>
    <dsp:sp modelId="{BA904620-E02E-4C01-9441-78D880A37251}">
      <dsp:nvSpPr>
        <dsp:cNvPr id="0" name=""/>
        <dsp:cNvSpPr/>
      </dsp:nvSpPr>
      <dsp:spPr>
        <a:xfrm>
          <a:off x="5625000" y="3002720"/>
          <a:ext cx="3117804" cy="21534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Визначеність форм функціонування фінансових інститутів логічно витікають з їх функцій</a:t>
          </a:r>
          <a:endParaRPr lang="ru-RU" sz="1800" kern="1200" dirty="0"/>
        </a:p>
      </dsp:txBody>
      <dsp:txXfrm>
        <a:off x="6081592" y="3318086"/>
        <a:ext cx="2204620" cy="1522725"/>
      </dsp:txXfrm>
    </dsp:sp>
    <dsp:sp modelId="{BF00203F-D9CC-4E39-879E-883AE7F0DA06}">
      <dsp:nvSpPr>
        <dsp:cNvPr id="0" name=""/>
        <dsp:cNvSpPr/>
      </dsp:nvSpPr>
      <dsp:spPr>
        <a:xfrm>
          <a:off x="323526" y="3025676"/>
          <a:ext cx="3061202" cy="20669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Конкуренція між інститутами та вплив фінансових інновацій</a:t>
          </a:r>
          <a:r>
            <a:rPr lang="en-US" sz="1800" kern="1200" dirty="0" smtClean="0"/>
            <a:t> </a:t>
          </a:r>
          <a:r>
            <a:rPr lang="uk-UA" sz="1800" kern="1200" dirty="0" smtClean="0"/>
            <a:t>на ефективність фінансової системи</a:t>
          </a:r>
          <a:endParaRPr lang="ru-RU" sz="1800" kern="1200" dirty="0"/>
        </a:p>
      </dsp:txBody>
      <dsp:txXfrm>
        <a:off x="771829" y="3328381"/>
        <a:ext cx="2164596" cy="1461587"/>
      </dsp:txXfrm>
    </dsp:sp>
    <dsp:sp modelId="{81B90745-FAF3-4D91-9761-4552936A6EAB}">
      <dsp:nvSpPr>
        <dsp:cNvPr id="0" name=""/>
        <dsp:cNvSpPr/>
      </dsp:nvSpPr>
      <dsp:spPr>
        <a:xfrm>
          <a:off x="0" y="770471"/>
          <a:ext cx="2955791" cy="21269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Перманентний характер еволюції елементів фінансової системи</a:t>
          </a:r>
          <a:endParaRPr lang="ru-RU" sz="1800" kern="1200" dirty="0"/>
        </a:p>
      </dsp:txBody>
      <dsp:txXfrm>
        <a:off x="432866" y="1081957"/>
        <a:ext cx="2090059" cy="15039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56193E-8F12-4F58-A4EF-1BFD15A3BD52}">
      <dsp:nvSpPr>
        <dsp:cNvPr id="0" name=""/>
        <dsp:cNvSpPr/>
      </dsp:nvSpPr>
      <dsp:spPr>
        <a:xfrm>
          <a:off x="0" y="514"/>
          <a:ext cx="7344816" cy="1051707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381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2800" b="0" kern="1200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Концепція фінансового забезпечення інноваційного розвитку економіки на засадах векторної конвергенції </a:t>
          </a:r>
          <a:r>
            <a:rPr lang="uk-UA" sz="2800" b="0" i="1" kern="1200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uk-UA" sz="2800" b="0" i="1" kern="1200" dirty="0" err="1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….фрагмент</a:t>
          </a:r>
          <a:r>
            <a:rPr lang="uk-UA" sz="2800" b="0" i="1" kern="1200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2800" b="0" i="1" kern="1200" dirty="0">
            <a:solidFill>
              <a:srgbClr val="FFFF99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340" y="51854"/>
        <a:ext cx="7242136" cy="9490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56193E-8F12-4F58-A4EF-1BFD15A3BD52}">
      <dsp:nvSpPr>
        <dsp:cNvPr id="0" name=""/>
        <dsp:cNvSpPr/>
      </dsp:nvSpPr>
      <dsp:spPr>
        <a:xfrm>
          <a:off x="0" y="514"/>
          <a:ext cx="7344816" cy="1051707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381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uk-UA" sz="2800" b="0" kern="1200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Характеристика показників </a:t>
          </a:r>
          <a:r>
            <a:rPr lang="uk-UA" sz="2800" b="0" kern="1200" dirty="0" err="1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інноваційності</a:t>
          </a:r>
          <a:r>
            <a:rPr lang="uk-UA" sz="2800" b="0" kern="1200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 економіки країн </a:t>
          </a:r>
          <a:r>
            <a:rPr lang="uk-UA" sz="2800" b="0" i="1" kern="1200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(……фрагмент)</a:t>
          </a:r>
          <a:endParaRPr lang="ru-RU" sz="2800" b="0" i="1" kern="1200" dirty="0">
            <a:solidFill>
              <a:srgbClr val="FFFF99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340" y="51854"/>
        <a:ext cx="7242136" cy="9490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56193E-8F12-4F58-A4EF-1BFD15A3BD52}">
      <dsp:nvSpPr>
        <dsp:cNvPr id="0" name=""/>
        <dsp:cNvSpPr/>
      </dsp:nvSpPr>
      <dsp:spPr>
        <a:xfrm>
          <a:off x="0" y="514"/>
          <a:ext cx="7344816" cy="1051707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381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uk-UA" sz="2800" b="0" kern="1200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Схема структурного взаємозв’язку підсистем національної інноваційної системи </a:t>
          </a:r>
          <a:endParaRPr lang="ru-RU" sz="2800" b="0" kern="1200" dirty="0">
            <a:solidFill>
              <a:srgbClr val="FFFF99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340" y="51854"/>
        <a:ext cx="7242136" cy="94902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CFD2DD-5F39-4077-A4C1-F772E403DD0A}">
      <dsp:nvSpPr>
        <dsp:cNvPr id="0" name=""/>
        <dsp:cNvSpPr/>
      </dsp:nvSpPr>
      <dsp:spPr>
        <a:xfrm>
          <a:off x="0" y="35591"/>
          <a:ext cx="8496944" cy="2398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latin typeface="Times New Roman" pitchFamily="18" charset="0"/>
              <a:cs typeface="Times New Roman" pitchFamily="18" charset="0"/>
            </a:rPr>
            <a:t>Створення Науково – експертної колегії передбачається в статусі постійно діючої громадської  інституції з метою </a:t>
          </a:r>
          <a:r>
            <a:rPr lang="uk-UA" sz="25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врахування при формуванні та реалізації державної політики</a:t>
          </a:r>
          <a:r>
            <a:rPr lang="uk-UA" sz="2500" kern="1200" dirty="0" smtClean="0">
              <a:latin typeface="Times New Roman" pitchFamily="18" charset="0"/>
              <a:cs typeface="Times New Roman" pitchFamily="18" charset="0"/>
            </a:rPr>
            <a:t> в грошово-фінансовій сфері накопиченого величезного наукового  українського,  потенціалу в галузі грошей, фінансів та кредиту. </a:t>
          </a:r>
          <a:endParaRPr lang="ru-RU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7085" y="152676"/>
        <a:ext cx="8262774" cy="2164330"/>
      </dsp:txXfrm>
    </dsp:sp>
    <dsp:sp modelId="{2558C389-B69D-418F-B195-2CA2B8FF0F70}">
      <dsp:nvSpPr>
        <dsp:cNvPr id="0" name=""/>
        <dsp:cNvSpPr/>
      </dsp:nvSpPr>
      <dsp:spPr>
        <a:xfrm>
          <a:off x="0" y="2541682"/>
          <a:ext cx="8496944" cy="25866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latin typeface="Times New Roman" pitchFamily="18" charset="0"/>
              <a:cs typeface="Times New Roman" pitchFamily="18" charset="0"/>
            </a:rPr>
            <a:t>Одночасно передбачається  </a:t>
          </a:r>
          <a:r>
            <a:rPr lang="uk-UA" sz="25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здійснення громадського  контролю</a:t>
          </a:r>
          <a:r>
            <a:rPr lang="uk-UA" sz="2500" kern="1200" dirty="0" smtClean="0">
              <a:latin typeface="Times New Roman" pitchFamily="18" charset="0"/>
              <a:cs typeface="Times New Roman" pitchFamily="18" charset="0"/>
            </a:rPr>
            <a:t> за врахуванням Національним банком України пропозицій та зауважень  наукової громадськості, і з іншого боку - сприяння Національному банку України у здійсненні </a:t>
          </a:r>
          <a:r>
            <a:rPr lang="uk-UA" sz="25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більш прозорої і публічної діяльності</a:t>
          </a:r>
          <a:r>
            <a:rPr lang="uk-UA" sz="25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6270" y="2667952"/>
        <a:ext cx="8244404" cy="233412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56193E-8F12-4F58-A4EF-1BFD15A3BD52}">
      <dsp:nvSpPr>
        <dsp:cNvPr id="0" name=""/>
        <dsp:cNvSpPr/>
      </dsp:nvSpPr>
      <dsp:spPr>
        <a:xfrm>
          <a:off x="0" y="0"/>
          <a:ext cx="7344816" cy="1842992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381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rgbClr val="FFFF99"/>
              </a:solidFill>
            </a:rPr>
            <a:t>Місія наукової думки, наукових шкіл , кафедр, дослідних відділів, як представників Головних навчальних і науково – дослідних закладів України в монетарній сфері та юриспруденції</a:t>
          </a:r>
          <a:endParaRPr lang="ru-RU" sz="2800" b="0" i="1" kern="1200" dirty="0">
            <a:solidFill>
              <a:srgbClr val="FFFF99"/>
            </a:solidFill>
          </a:endParaRPr>
        </a:p>
      </dsp:txBody>
      <dsp:txXfrm>
        <a:off x="89967" y="89967"/>
        <a:ext cx="7164882" cy="16630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A33E7-F2C8-4971-AE09-CCC9AC634D55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1CD41-C774-4093-9B51-134B6151C0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973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9C9FF-996D-4F0E-9ABC-5CB9731ED89A}" type="datetime1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4985F-F2A0-40C8-8BAE-76480DB35E01}" type="datetime1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59C1-D6E4-4097-8717-F8E57DF876D0}" type="datetime1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884F1-A913-4FC5-ABDA-2C3A894E633E}" type="datetime1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26ACC-A56E-4C82-9BD4-1C7E1B8CD7A9}" type="datetime1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8EE2-5D8D-4AD1-89C3-1EC43FE93103}" type="datetime1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D3D3-7826-48E6-8581-A73C6BC4A3D6}" type="datetime1">
              <a:rPr lang="ru-RU" smtClean="0"/>
              <a:pPr/>
              <a:t>09.12.2015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EE4B5-71AA-4737-9B08-78D26F9775A1}" type="datetime1">
              <a:rPr lang="ru-RU" smtClean="0"/>
              <a:pPr/>
              <a:t>09.12.2015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855A-1CCD-4B84-AB01-7453F25153D2}" type="datetime1">
              <a:rPr lang="ru-RU" smtClean="0"/>
              <a:pPr/>
              <a:t>09.12.2015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7A1E-66DD-47DF-8EC5-C46923E71CB1}" type="datetime1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12E2-0474-4270-AB38-6C9269BF4937}" type="datetime1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92837-D657-488C-ADB1-E91A2C48BB0D}" type="datetime1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1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image" Target="../media/image3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13" Type="http://schemas.microsoft.com/office/2007/relationships/diagramDrawing" Target="../diagrams/drawing12.xml"/><Relationship Id="rId18" Type="http://schemas.microsoft.com/office/2007/relationships/diagramDrawing" Target="../diagrams/drawing13.xml"/><Relationship Id="rId3" Type="http://schemas.openxmlformats.org/officeDocument/2006/relationships/image" Target="../media/image3.png"/><Relationship Id="rId21" Type="http://schemas.openxmlformats.org/officeDocument/2006/relationships/diagramQuickStyle" Target="../diagrams/quickStyle14.xml"/><Relationship Id="rId7" Type="http://schemas.openxmlformats.org/officeDocument/2006/relationships/diagramColors" Target="../diagrams/colors11.xml"/><Relationship Id="rId12" Type="http://schemas.openxmlformats.org/officeDocument/2006/relationships/diagramColors" Target="../diagrams/colors12.xml"/><Relationship Id="rId17" Type="http://schemas.openxmlformats.org/officeDocument/2006/relationships/diagramColors" Target="../diagrams/colors13.xml"/><Relationship Id="rId2" Type="http://schemas.openxmlformats.org/officeDocument/2006/relationships/audio" Target="../media/audio4.wav"/><Relationship Id="rId16" Type="http://schemas.openxmlformats.org/officeDocument/2006/relationships/diagramQuickStyle" Target="../diagrams/quickStyle13.xml"/><Relationship Id="rId20" Type="http://schemas.openxmlformats.org/officeDocument/2006/relationships/diagramLayout" Target="../diagrams/layout1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1.xml"/><Relationship Id="rId11" Type="http://schemas.openxmlformats.org/officeDocument/2006/relationships/diagramQuickStyle" Target="../diagrams/quickStyle12.xml"/><Relationship Id="rId5" Type="http://schemas.openxmlformats.org/officeDocument/2006/relationships/diagramLayout" Target="../diagrams/layout11.xml"/><Relationship Id="rId15" Type="http://schemas.openxmlformats.org/officeDocument/2006/relationships/diagramLayout" Target="../diagrams/layout13.xml"/><Relationship Id="rId23" Type="http://schemas.microsoft.com/office/2007/relationships/diagramDrawing" Target="../diagrams/drawing14.xml"/><Relationship Id="rId10" Type="http://schemas.openxmlformats.org/officeDocument/2006/relationships/diagramLayout" Target="../diagrams/layout12.xml"/><Relationship Id="rId19" Type="http://schemas.openxmlformats.org/officeDocument/2006/relationships/diagramData" Target="../diagrams/data14.xml"/><Relationship Id="rId4" Type="http://schemas.openxmlformats.org/officeDocument/2006/relationships/diagramData" Target="../diagrams/data11.xml"/><Relationship Id="rId9" Type="http://schemas.openxmlformats.org/officeDocument/2006/relationships/diagramData" Target="../diagrams/data12.xml"/><Relationship Id="rId14" Type="http://schemas.openxmlformats.org/officeDocument/2006/relationships/diagramData" Target="../diagrams/data13.xml"/><Relationship Id="rId22" Type="http://schemas.openxmlformats.org/officeDocument/2006/relationships/diagramColors" Target="../diagrams/colors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51520" y="2060848"/>
            <a:ext cx="88924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РОЗВИТОК  НАЦІОНАЛЬНОЇ  ІННОВАЦІЙНОЇ СИСТЕМИ   В   АСПЕКТІ   СТАБІЛІЗАЦІЇ ФУНКЦІОНУВАННЯ    БАНКІВСЬКОГО   СЕКТОРУ   ЕКОНОМІКИ</a:t>
            </a:r>
            <a:endParaRPr lang="ru-RU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95128" y="404664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ХАРКІВСЬКИЙ  НАЦІОНАЛЬНИЙ  ЕКОНОМІЧНИЙ  УНІВЕРСИТЕТ</a:t>
            </a:r>
          </a:p>
          <a:p>
            <a:pPr algn="ctr"/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ІМЕНІ  СЕМЕНА  КУЗНЕЦЯ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7584" y="4077072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КОЛОДІЗЄВ Олег Миколайович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7584" y="5830525"/>
            <a:ext cx="6192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Харків, 11 грудня 2015 року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7584" y="4941168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Доктор економічних наук, професор, завідувач кафедри банківської справи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827584" y="5773906"/>
            <a:ext cx="806489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logo ХНЕУ і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6094"/>
            <a:ext cx="1354991" cy="123266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 l="27945" t="21282" r="22800" b="8116"/>
          <a:stretch>
            <a:fillRect/>
          </a:stretch>
        </p:blipFill>
        <p:spPr bwMode="auto">
          <a:xfrm>
            <a:off x="179512" y="1412776"/>
            <a:ext cx="8784976" cy="4943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хема 4"/>
          <p:cNvGraphicFramePr/>
          <p:nvPr/>
        </p:nvGraphicFramePr>
        <p:xfrm>
          <a:off x="1547664" y="188640"/>
          <a:ext cx="7344816" cy="1052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2" descr="logo ХНЕУ ім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6094"/>
            <a:ext cx="1403648" cy="127693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4" name="Picture 2" descr="logo ХНЕУ і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094"/>
            <a:ext cx="1403648" cy="127693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1944" y="1313024"/>
            <a:ext cx="7704856" cy="380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67544" y="5156021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Погодинна оплата праці в деяких європейських країнах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31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разів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вище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цілому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Європі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середня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погодинна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зарплата становить 20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євро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коливається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залежно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регіону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3,8 до 40,3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євро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годину. Найвища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погодинна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оплата праці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країн-учасниць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Євросоюзу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2014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зафіксована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Данії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95128" y="188640"/>
            <a:ext cx="76693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Погодинна оплата праці в деяких європейських країнах</a:t>
            </a:r>
            <a:endParaRPr lang="ru-RU" sz="2800" b="1" dirty="0">
              <a:solidFill>
                <a:srgbClr val="0070C0"/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graphicFrame>
        <p:nvGraphicFramePr>
          <p:cNvPr id="8" name="Схема 7"/>
          <p:cNvGraphicFramePr/>
          <p:nvPr/>
        </p:nvGraphicFramePr>
        <p:xfrm>
          <a:off x="1547664" y="188640"/>
          <a:ext cx="7344816" cy="1052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Схема 11"/>
          <p:cNvGraphicFramePr/>
          <p:nvPr/>
        </p:nvGraphicFramePr>
        <p:xfrm>
          <a:off x="0" y="1628800"/>
          <a:ext cx="91440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6" name="Picture 2" descr="logo ХНЕУ ім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6094"/>
            <a:ext cx="1547664" cy="140794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3" name="Picture 2" descr="logo ХНЕУ і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094"/>
            <a:ext cx="1547664" cy="140794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83762860"/>
              </p:ext>
            </p:extLst>
          </p:nvPr>
        </p:nvGraphicFramePr>
        <p:xfrm>
          <a:off x="1547664" y="188640"/>
          <a:ext cx="7344816" cy="1052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1444038"/>
            <a:ext cx="8640960" cy="265303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6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ПРИНЦИПИ </a:t>
            </a:r>
            <a:r>
              <a:rPr lang="uk-UA" sz="16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lnSpc>
                <a:spcPct val="80000"/>
              </a:lnSpc>
              <a:buAutoNum type="arabicPeriod"/>
            </a:pPr>
            <a:r>
              <a:rPr lang="uk-UA" sz="16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Органічна єдність науки, освіти і практики в умовах формування нового типу суспільства,</a:t>
            </a:r>
          </a:p>
          <a:p>
            <a:pPr algn="just">
              <a:lnSpc>
                <a:spcPct val="80000"/>
              </a:lnSpc>
            </a:pPr>
            <a:r>
              <a:rPr lang="uk-UA" sz="16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заснованого на знаннях;</a:t>
            </a:r>
          </a:p>
          <a:p>
            <a:pPr algn="just">
              <a:lnSpc>
                <a:spcPct val="80000"/>
              </a:lnSpc>
            </a:pPr>
            <a:r>
              <a:rPr lang="uk-UA" sz="16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……….</a:t>
            </a:r>
          </a:p>
          <a:p>
            <a:pPr algn="just">
              <a:lnSpc>
                <a:spcPct val="80000"/>
              </a:lnSpc>
            </a:pPr>
            <a:r>
              <a:rPr lang="uk-UA" sz="16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Плановість, економічна доцільність та ефективність наукових досліджень і впровадження їх     результатів;</a:t>
            </a:r>
          </a:p>
          <a:p>
            <a:pPr algn="just">
              <a:lnSpc>
                <a:spcPct val="80000"/>
              </a:lnSpc>
            </a:pPr>
            <a:r>
              <a:rPr lang="uk-UA" sz="16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……….</a:t>
            </a:r>
          </a:p>
          <a:p>
            <a:pPr algn="just">
              <a:lnSpc>
                <a:spcPct val="80000"/>
              </a:lnSpc>
            </a:pPr>
            <a:r>
              <a:rPr lang="uk-UA" sz="16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Оперативність і гнучкість реагування на попередження виникнення загроз і дестабілізуючих чинників з використанням наявних можливостей;</a:t>
            </a:r>
          </a:p>
          <a:p>
            <a:pPr algn="just">
              <a:lnSpc>
                <a:spcPct val="80000"/>
              </a:lnSpc>
            </a:pPr>
            <a:r>
              <a:rPr lang="uk-UA" sz="16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……….</a:t>
            </a:r>
          </a:p>
          <a:p>
            <a:pPr algn="just">
              <a:lnSpc>
                <a:spcPct val="80000"/>
              </a:lnSpc>
            </a:pPr>
            <a:r>
              <a:rPr lang="uk-UA" sz="16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Перманентність розробки заходів щодо підтримки адекватного рівня фінансового забезпечення інноваційного розвитку на усіх рівнях економіки, який відповідає визначеним орієнтирам (</a:t>
            </a:r>
            <a:r>
              <a:rPr lang="uk-UA" sz="16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вектору розвитку</a:t>
            </a:r>
            <a:r>
              <a:rPr lang="uk-UA" sz="16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6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4365104"/>
            <a:ext cx="8568952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БАЗОВІ ПОКАЗНИКИ 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інноваційності підприємств і галузей </a:t>
            </a:r>
          </a:p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 методикою формується </a:t>
            </a:r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ТРЄІ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аблиця </a:t>
            </a:r>
            <a: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езультатів </a:t>
            </a:r>
            <a: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вропейських </a:t>
            </a:r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нновацій):</a:t>
            </a:r>
          </a:p>
          <a:p>
            <a:pPr marL="342900" indent="-342900" algn="ctr">
              <a:buAutoNum type="arabicPeriod"/>
            </a:pPr>
            <a:r>
              <a:rPr lang="uk-UA" dirty="0" smtClean="0"/>
              <a:t>Показники </a:t>
            </a:r>
            <a:r>
              <a:rPr lang="uk-UA" b="1" dirty="0"/>
              <a:t>інноваційності в освітніх </a:t>
            </a:r>
            <a:r>
              <a:rPr lang="uk-UA" b="1" dirty="0" smtClean="0"/>
              <a:t>механізмах</a:t>
            </a:r>
          </a:p>
          <a:p>
            <a:pPr algn="ctr"/>
            <a:r>
              <a:rPr lang="uk-UA" dirty="0"/>
              <a:t>2. Показники, що відображають </a:t>
            </a:r>
            <a:r>
              <a:rPr lang="uk-UA" b="1" dirty="0"/>
              <a:t>фінансові </a:t>
            </a:r>
            <a:r>
              <a:rPr lang="uk-UA" b="1" dirty="0" smtClean="0"/>
              <a:t>механізми</a:t>
            </a:r>
          </a:p>
          <a:p>
            <a:pPr algn="ctr"/>
            <a:r>
              <a:rPr lang="uk-UA" dirty="0"/>
              <a:t>3. Показники, що відображають </a:t>
            </a:r>
            <a:r>
              <a:rPr lang="uk-UA" b="1" dirty="0"/>
              <a:t>мотиваційні </a:t>
            </a:r>
            <a:r>
              <a:rPr lang="uk-UA" b="1" dirty="0" smtClean="0"/>
              <a:t>механізми</a:t>
            </a:r>
          </a:p>
          <a:p>
            <a:pPr algn="ctr"/>
            <a:r>
              <a:rPr lang="uk-UA" dirty="0"/>
              <a:t>4. Показники, що відображають </a:t>
            </a:r>
            <a:r>
              <a:rPr lang="uk-UA" b="1" dirty="0"/>
              <a:t>економічні </a:t>
            </a:r>
            <a:r>
              <a:rPr lang="uk-UA" b="1" dirty="0" smtClean="0"/>
              <a:t>механізми</a:t>
            </a:r>
          </a:p>
          <a:p>
            <a:pPr algn="ctr"/>
            <a:r>
              <a:rPr lang="uk-UA" dirty="0"/>
              <a:t>5. Показники, що відображають </a:t>
            </a:r>
            <a:r>
              <a:rPr lang="uk-UA" b="1" dirty="0"/>
              <a:t>інституціональні </a:t>
            </a:r>
            <a:r>
              <a:rPr lang="uk-UA" b="1" dirty="0" smtClean="0"/>
              <a:t>механізми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73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 l="20750" t="22266" r="15605" b="10797"/>
          <a:stretch>
            <a:fillRect/>
          </a:stretch>
        </p:blipFill>
        <p:spPr bwMode="auto">
          <a:xfrm>
            <a:off x="405880" y="1459805"/>
            <a:ext cx="8486600" cy="501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хема 4"/>
          <p:cNvGraphicFramePr/>
          <p:nvPr/>
        </p:nvGraphicFramePr>
        <p:xfrm>
          <a:off x="1547664" y="188640"/>
          <a:ext cx="7344816" cy="1052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2" descr="logo ХНЕУ ім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6094"/>
            <a:ext cx="1403648" cy="127693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42781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22557" t="23412" r="19977" b="7416"/>
          <a:stretch>
            <a:fillRect/>
          </a:stretch>
        </p:blipFill>
        <p:spPr bwMode="auto">
          <a:xfrm>
            <a:off x="179512" y="1484784"/>
            <a:ext cx="8712968" cy="4857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Схема 6"/>
          <p:cNvGraphicFramePr/>
          <p:nvPr/>
        </p:nvGraphicFramePr>
        <p:xfrm>
          <a:off x="1547664" y="188640"/>
          <a:ext cx="7344816" cy="1052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2" descr="logo ХНЕУ ім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" y="36094"/>
            <a:ext cx="1547665" cy="140794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23528" y="1313024"/>
            <a:ext cx="8568952" cy="5496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uk-UA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Громадська рада при НБУ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створена рік тому, як постійно діючий консультативно-дорадчий органу з метою  налагодження конструктивних обмінів думками та позиціями між банками, громадськими організаціями, що захищають права споживачів фінансових послуг, науковцями та Центральним  банком нашої країни. 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             Для 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реалізації громадянами конституційного права на участь в управлінні державними справами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під час формування та реалізації державної політики в банківському секторі України, Верховна Рада  під час парламентських слухань в лютому 2015 р. доручила Національному банку  забезпечити повноцінне врахування пропозицій Громадської ради, і, особливо,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наукової фінансово – банківської думки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  </a:t>
            </a:r>
          </a:p>
          <a:p>
            <a:pPr algn="just"/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              Між іншим, у Меморандумі МВФ теж зазначено, що Національний банк України зобов’язується «відточувати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відповідальність і комунікації з ринком і громадськістю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 метою кращого прийняття своїх рішень».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373306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Громадська рада при НБУ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logo ХНЕУ і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094"/>
            <a:ext cx="1403648" cy="127693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295128" y="332656"/>
            <a:ext cx="7848872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Науково-експертної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колегії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Громадської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ради  при НБУ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Схема 16"/>
          <p:cNvGraphicFramePr/>
          <p:nvPr/>
        </p:nvGraphicFramePr>
        <p:xfrm>
          <a:off x="395536" y="1396999"/>
          <a:ext cx="8496944" cy="5128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logo ХНЕУ ім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6094"/>
            <a:ext cx="1403648" cy="127693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graphicFrame>
        <p:nvGraphicFramePr>
          <p:cNvPr id="7" name="Схема 6"/>
          <p:cNvGraphicFramePr/>
          <p:nvPr/>
        </p:nvGraphicFramePr>
        <p:xfrm>
          <a:off x="1547664" y="188640"/>
          <a:ext cx="7344816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95536" y="2320424"/>
            <a:ext cx="849694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Мета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- інтегрувати наукову фінансову думку в практичну площину, адже ми зараз будуємо громадянське суспільство!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323528" y="3212976"/>
          <a:ext cx="8568952" cy="334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" name="Picture 2" descr="logo ХНЕУ ім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36094"/>
            <a:ext cx="1403648" cy="127693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179513" y="5910666"/>
            <a:ext cx="8784975" cy="810809"/>
            <a:chOff x="0" y="12951"/>
            <a:chExt cx="8784975" cy="810809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0" y="12951"/>
              <a:ext cx="8784975" cy="81080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39580" y="52531"/>
              <a:ext cx="8705815" cy="7316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100" kern="12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Банкіри мають </a:t>
              </a:r>
              <a:r>
                <a:rPr lang="uk-UA" sz="2100" b="0" kern="12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високу </a:t>
              </a:r>
              <a:r>
                <a:rPr lang="uk-UA" sz="2100" b="1" kern="1200" dirty="0" smtClean="0">
                  <a:solidFill>
                    <a:srgbClr val="FFFF00"/>
                  </a:solidFill>
                </a:rPr>
                <a:t>зацікавленість</a:t>
              </a:r>
              <a:r>
                <a:rPr lang="uk-UA" sz="2100" kern="12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, активно здійснюють </a:t>
              </a:r>
              <a:r>
                <a:rPr lang="uk-UA" sz="2100" kern="1200" dirty="0" smtClean="0">
                  <a:solidFill>
                    <a:srgbClr val="FFFF00"/>
                  </a:solidFill>
                </a:rPr>
                <a:t>пошук кадрів,</a:t>
              </a:r>
              <a:r>
                <a:rPr lang="uk-UA" sz="2100" kern="12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адаптованих до сучасних умов, здатних до розвитку </a:t>
              </a:r>
              <a:endParaRPr lang="ru-RU" sz="2100" kern="1200" dirty="0"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4" name="Picture 2" descr="logo ХНЕУ і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094"/>
            <a:ext cx="1403648" cy="127693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27584" y="188640"/>
            <a:ext cx="8136904" cy="6480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ЗАТРЕБУВАНІСТЬ МОЛОДИХ ФАХІВЦІВ НА ЕТАПІ РЕФОРМУВАННЯ БАНКІВСЬКОЇ СИСТЕМИ УКРАЇНИ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79512" y="1207191"/>
            <a:ext cx="3096344" cy="14401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ПІДВИЩЕННЯ ВИМОГ РОБОТОДАВЦІВ </a:t>
            </a:r>
          </a:p>
          <a:p>
            <a:pPr algn="ctr"/>
            <a:r>
              <a:rPr lang="uk-UA" sz="1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 ВИПУСКНИКІВ ?</a:t>
            </a:r>
            <a:endParaRPr lang="ru-RU" sz="1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79512" y="2708920"/>
            <a:ext cx="3096344" cy="14401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СКОРОЧЕННЯ КІЛЬКОСТІ БАНКІВ </a:t>
            </a:r>
          </a:p>
          <a:p>
            <a:pPr algn="ctr"/>
            <a:r>
              <a:rPr lang="uk-UA" sz="1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І ТОМУ - ФАХІВЦІ БУДУТЬ НЕПОТРІБНИМИ ?</a:t>
            </a:r>
            <a:endParaRPr lang="ru-RU" sz="1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79512" y="4221088"/>
            <a:ext cx="3096344" cy="15841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НЕДОСТАТНЯ МОТИВАЦІЯ І  РІВЕНЬ ОПЛАТИ ПРАЦІ ?</a:t>
            </a:r>
            <a:endParaRPr lang="ru-RU" sz="1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403648" y="1268760"/>
            <a:ext cx="216024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1619672" y="908720"/>
            <a:ext cx="288032" cy="6480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Схема 13"/>
          <p:cNvGraphicFramePr/>
          <p:nvPr/>
        </p:nvGraphicFramePr>
        <p:xfrm>
          <a:off x="3539386" y="1050126"/>
          <a:ext cx="5400600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5" name="Группа 14"/>
          <p:cNvGrpSpPr/>
          <p:nvPr/>
        </p:nvGrpSpPr>
        <p:grpSpPr>
          <a:xfrm>
            <a:off x="3539386" y="1927271"/>
            <a:ext cx="5400600" cy="501930"/>
            <a:chOff x="0" y="37066"/>
            <a:chExt cx="5400600" cy="50193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0" y="37066"/>
              <a:ext cx="5400600" cy="50193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24502" y="61568"/>
              <a:ext cx="5351596" cy="4529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300" b="0" i="0" kern="1200" baseline="0" dirty="0" smtClean="0"/>
                <a:t>Потреби</a:t>
              </a:r>
              <a:r>
                <a:rPr lang="uk-UA" sz="1300" b="0" i="0" kern="1200" dirty="0" smtClean="0"/>
                <a:t> в </a:t>
              </a:r>
              <a:r>
                <a:rPr lang="uk-UA" sz="1300" b="1" i="0" kern="1200" dirty="0" smtClean="0">
                  <a:solidFill>
                    <a:srgbClr val="FFFF00"/>
                  </a:solidFill>
                </a:rPr>
                <a:t>банківських послугах </a:t>
              </a:r>
              <a:r>
                <a:rPr lang="uk-UA" sz="1300" b="0" i="0" kern="1200" dirty="0" smtClean="0"/>
                <a:t>суб</a:t>
              </a:r>
              <a:r>
                <a:rPr lang="en-US" sz="1300" b="0" i="0" kern="1200" dirty="0" smtClean="0"/>
                <a:t>’</a:t>
              </a:r>
              <a:r>
                <a:rPr lang="uk-UA" sz="1300" b="0" i="0" kern="1200" dirty="0" smtClean="0"/>
                <a:t>єктів економіки і населення збільшу</a:t>
              </a:r>
              <a:r>
                <a:rPr lang="uk-UA" sz="1300" kern="1200" dirty="0" smtClean="0"/>
                <a:t>ю</a:t>
              </a:r>
              <a:r>
                <a:rPr lang="uk-UA" sz="1300" b="0" i="0" kern="1200" dirty="0" smtClean="0"/>
                <a:t>ться як за їх обсягами, так й за асортиментом</a:t>
              </a:r>
              <a:endParaRPr lang="ru-RU" sz="1300" b="0" i="0" kern="1200" baseline="0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539386" y="2493210"/>
            <a:ext cx="5400600" cy="786239"/>
            <a:chOff x="0" y="2923"/>
            <a:chExt cx="5400600" cy="786239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0" y="2923"/>
              <a:ext cx="5400600" cy="786239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38381" y="41304"/>
              <a:ext cx="5323838" cy="7094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b="0" i="0" kern="1200" baseline="0" dirty="0" smtClean="0"/>
                <a:t>Заміщення регіональної </a:t>
              </a:r>
              <a:r>
                <a:rPr lang="uk-UA" sz="1400" kern="1200" dirty="0" smtClean="0"/>
                <a:t>мережі банків, їх філій та відділень буде </a:t>
              </a:r>
              <a:r>
                <a:rPr lang="uk-UA" sz="1400" b="1" kern="1200" dirty="0" smtClean="0">
                  <a:solidFill>
                    <a:srgbClr val="FFFF00"/>
                  </a:solidFill>
                </a:rPr>
                <a:t>здійснюватися </a:t>
              </a:r>
              <a:r>
                <a:rPr lang="uk-UA" sz="1400" kern="1200" dirty="0" smtClean="0"/>
                <a:t>за рахунок структурних підрозділів інших банків,    які стабільно функціонують</a:t>
              </a:r>
              <a:endParaRPr lang="ru-RU" sz="1400" b="0" i="0" kern="1200" baseline="0" dirty="0"/>
            </a:p>
          </p:txBody>
        </p:sp>
      </p:grpSp>
      <p:graphicFrame>
        <p:nvGraphicFramePr>
          <p:cNvPr id="21" name="Схема 20"/>
          <p:cNvGraphicFramePr/>
          <p:nvPr/>
        </p:nvGraphicFramePr>
        <p:xfrm>
          <a:off x="3563888" y="3284984"/>
          <a:ext cx="5400600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2" name="Схема 21"/>
          <p:cNvGraphicFramePr/>
          <p:nvPr/>
        </p:nvGraphicFramePr>
        <p:xfrm>
          <a:off x="3563888" y="4149080"/>
          <a:ext cx="5400600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23" name="Схема 22"/>
          <p:cNvGraphicFramePr/>
          <p:nvPr/>
        </p:nvGraphicFramePr>
        <p:xfrm>
          <a:off x="3563888" y="5046570"/>
          <a:ext cx="5400600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cxnSp>
        <p:nvCxnSpPr>
          <p:cNvPr id="25" name="Прямая соединительная линия 24"/>
          <p:cNvCxnSpPr/>
          <p:nvPr/>
        </p:nvCxnSpPr>
        <p:spPr>
          <a:xfrm>
            <a:off x="219093" y="2708920"/>
            <a:ext cx="3056763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219093" y="2708920"/>
            <a:ext cx="3056763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219093" y="4437112"/>
            <a:ext cx="3056763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219093" y="4221088"/>
            <a:ext cx="2912747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11560" y="1700808"/>
            <a:ext cx="807524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3200" b="1" dirty="0" smtClean="0"/>
              <a:t>“ У суспільстві існує колосальний запит на стратегічне бачення майбутнього, бачення шляху виходу з універсальної кризи країни і її банківської системи….. ”</a:t>
            </a:r>
          </a:p>
          <a:p>
            <a:pPr algn="r"/>
            <a:endParaRPr lang="uk-UA" dirty="0" smtClean="0"/>
          </a:p>
          <a:p>
            <a:pPr algn="r"/>
            <a:endParaRPr lang="uk-UA" sz="2400" dirty="0" smtClean="0"/>
          </a:p>
          <a:p>
            <a:pPr algn="r"/>
            <a:r>
              <a:rPr lang="uk-UA" sz="2400" dirty="0" smtClean="0"/>
              <a:t>Президент Асоціації українських банків </a:t>
            </a:r>
            <a:r>
              <a:rPr lang="uk-UA" sz="2400" b="1" dirty="0" smtClean="0"/>
              <a:t>О. А. СУГОНЯКА</a:t>
            </a:r>
          </a:p>
          <a:p>
            <a:pPr algn="r"/>
            <a:endParaRPr lang="uk-UA" i="1" dirty="0" smtClean="0"/>
          </a:p>
          <a:p>
            <a:pPr algn="r"/>
            <a:r>
              <a:rPr lang="uk-UA" i="1" dirty="0" smtClean="0"/>
              <a:t>Матеріали науково-практичної конференції</a:t>
            </a:r>
          </a:p>
          <a:p>
            <a:pPr algn="r"/>
            <a:r>
              <a:rPr lang="uk-UA" i="1" dirty="0" smtClean="0"/>
              <a:t> “ Криза банківської системи: причини і шлях виходу ”</a:t>
            </a:r>
          </a:p>
          <a:p>
            <a:pPr algn="r"/>
            <a:r>
              <a:rPr lang="uk-UA" i="1" dirty="0" smtClean="0"/>
              <a:t>(10 червня 2015 року, м. Київ)</a:t>
            </a:r>
            <a:endParaRPr lang="ru-RU" i="1" dirty="0"/>
          </a:p>
        </p:txBody>
      </p:sp>
      <p:pic>
        <p:nvPicPr>
          <p:cNvPr id="5" name="Picture 2" descr="logo ХНЕУ і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6094"/>
            <a:ext cx="1513299" cy="137668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4" name="Picture 2" descr="logo ХНЕУ і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094"/>
            <a:ext cx="1403648" cy="127693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791303" y="404664"/>
            <a:ext cx="63810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18288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uk-UA" sz="3200" b="1" dirty="0" smtClean="0">
                <a:solidFill>
                  <a:srgbClr val="002060"/>
                </a:solidFill>
              </a:rPr>
              <a:t>ПОЯВА </a:t>
            </a:r>
            <a:r>
              <a:rPr lang="uk-UA" sz="3200" b="1" dirty="0" smtClean="0">
                <a:solidFill>
                  <a:srgbClr val="0070C0"/>
                </a:solidFill>
              </a:rPr>
              <a:t>ПРОФЕСІЙ МАЙБУТНЬОГО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99592" y="6032314"/>
            <a:ext cx="7488832" cy="6480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uk-UA" sz="1800" b="1" i="0" u="none" strike="noStrike" kern="1200" normalizeH="0" baseline="0" noProof="0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</a:t>
            </a:r>
            <a:r>
              <a:rPr kumimoji="0" lang="en-US" sz="1800" b="1" i="0" u="none" strike="noStrike" kern="1200" normalizeH="0" baseline="0" noProof="0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’</a:t>
            </a:r>
            <a:r>
              <a:rPr kumimoji="0" lang="uk-UA" sz="1800" b="1" i="0" u="none" strike="noStrike" kern="1200" normalizeH="0" baseline="0" noProof="0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ЯВЛЯЮТЬСЯ   НОВІ   ВИМОГИ   РИНКУ   ПРАЦІ   ЩОДО </a:t>
            </a:r>
            <a:br>
              <a:rPr kumimoji="0" lang="uk-UA" sz="1800" b="1" i="0" u="none" strike="noStrike" kern="1200" normalizeH="0" baseline="0" noProof="0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1800" b="1" i="0" u="none" strike="noStrike" kern="1200" normalizeH="0" baseline="0" noProof="0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КОМПЕТЕНТНОСТЕЙ   ФАХІВЦІВ </a:t>
            </a:r>
            <a:endParaRPr kumimoji="0" lang="ru-RU" sz="1800" b="1" i="0" u="none" strike="noStrike" kern="1200" normalizeH="0" baseline="0" noProof="0" dirty="0">
              <a:ln w="1905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869160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182880" algn="just">
              <a:spcBef>
                <a:spcPct val="200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" pitchFamily="2" charset="2"/>
              <a:buChar char="Ø"/>
              <a:defRPr/>
            </a:pP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uk-UA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Завдяки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нтернету</a:t>
            </a:r>
            <a:r>
              <a:rPr lang="uk-UA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являються </a:t>
            </a:r>
            <a:r>
              <a:rPr lang="uk-UA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нові фінансові інструменти 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краудфандинг</a:t>
            </a:r>
            <a:r>
              <a:rPr lang="uk-UA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краудінвестинг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uk-UA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мережі розвиваються </a:t>
            </a:r>
            <a:r>
              <a:rPr lang="uk-UA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нові валюти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які засновані на цифрових кодах 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криптовалюти</a:t>
            </a:r>
            <a:r>
              <a:rPr lang="uk-UA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Bitcoin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3717032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182880" algn="just">
              <a:spcBef>
                <a:spcPct val="200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" pitchFamily="2" charset="2"/>
              <a:buChar char="Ø"/>
              <a:defRPr/>
            </a:pPr>
            <a:r>
              <a:rPr lang="uk-UA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uk-UA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Сфера фінансів надає простір для </a:t>
            </a:r>
            <a:r>
              <a:rPr lang="uk-UA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творчості особистості 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нестандартного мислення 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фінансування крупних інноваційних проектів; страхування ризиків; розробка нових інструментів пенсійного накопичення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67284" y="2875001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182880" algn="just">
              <a:spcBef>
                <a:spcPct val="200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" pitchFamily="2" charset="2"/>
              <a:buChar char="Ø"/>
              <a:defRPr/>
            </a:pPr>
            <a:r>
              <a:rPr lang="uk-UA" b="1" dirty="0" smtClean="0">
                <a:solidFill>
                  <a:schemeClr val="accent1"/>
                </a:solidFill>
              </a:rPr>
              <a:t> </a:t>
            </a:r>
            <a:r>
              <a:rPr lang="uk-UA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Загальна тенденція в новій економіці 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зменшення кількості посередників-осіб, які заміщуються інтелектуальними автоматизованими системами.</a:t>
            </a:r>
          </a:p>
        </p:txBody>
      </p:sp>
      <p:pic>
        <p:nvPicPr>
          <p:cNvPr id="12" name="Picture 4" descr="F:\ФОТКИ-КАРТИНКИ для аплпикаций\c423f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313024"/>
            <a:ext cx="1871662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F:\ФОТКИ-КАРТИНКИ для аплпикаций\14079594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1313024"/>
            <a:ext cx="1931988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F:\ФОТКИ-КАРТИНКИ для аплпикаций\1417639557-89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3" y="1314612"/>
            <a:ext cx="187325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966" y="1364765"/>
            <a:ext cx="1841834" cy="1194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4" name="Picture 2" descr="logo ХНЕУ і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094"/>
            <a:ext cx="755576" cy="68736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519441" y="61172"/>
            <a:ext cx="3373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latin typeface="Arial Black" pitchFamily="34" charset="0"/>
                <a:cs typeface="Arial" charset="0"/>
              </a:rPr>
              <a:t>Ключові висновки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7968" y="338171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solidFill>
                  <a:srgbClr val="00B050"/>
                </a:solidFill>
              </a:rPr>
              <a:t>_______________________________________________________________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834" y="723458"/>
            <a:ext cx="8845646" cy="6186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61" tIns="45680" rIns="91361" bIns="45680">
            <a:spAutoFit/>
          </a:bodyPr>
          <a:lstStyle/>
          <a:p>
            <a:pPr marL="190500" lvl="1" indent="-285750" algn="just" eaLnBrk="0" hangingPunct="0">
              <a:buClr>
                <a:srgbClr val="007236"/>
              </a:buClr>
              <a:buFont typeface="Wingdings" pitchFamily="2" charset="2"/>
              <a:buChar char="§"/>
            </a:pPr>
            <a:r>
              <a:rPr lang="uk-UA" altLang="ru-RU" sz="1800" u="none" dirty="0" smtClean="0">
                <a:cs typeface="Arial" charset="0"/>
              </a:rPr>
              <a:t>Україна потрапила в </a:t>
            </a:r>
            <a:r>
              <a:rPr lang="uk-UA" altLang="ru-RU" sz="1800" b="1" u="none" dirty="0" smtClean="0">
                <a:cs typeface="Arial" charset="0"/>
              </a:rPr>
              <a:t>системну </a:t>
            </a:r>
            <a:r>
              <a:rPr lang="uk-UA" altLang="ru-RU" sz="1800" b="1" u="none" dirty="0" smtClean="0">
                <a:cs typeface="Arial" charset="0"/>
              </a:rPr>
              <a:t>кризу</a:t>
            </a:r>
            <a:r>
              <a:rPr lang="en-US" altLang="ru-RU" sz="1800" b="1" u="none" dirty="0" smtClean="0">
                <a:cs typeface="Arial" charset="0"/>
              </a:rPr>
              <a:t> </a:t>
            </a:r>
            <a:r>
              <a:rPr lang="en-US" altLang="ru-RU" sz="1800" u="none" dirty="0" smtClean="0">
                <a:cs typeface="Arial" charset="0"/>
              </a:rPr>
              <a:t>–</a:t>
            </a:r>
            <a:r>
              <a:rPr lang="uk-UA" altLang="ru-RU" sz="1800" u="none" dirty="0" smtClean="0">
                <a:cs typeface="Arial" charset="0"/>
              </a:rPr>
              <a:t> загрозливу комбінацію кількох несприятливих тенденцій, зумовлених жорсткою економічною та фінансовою кризою та військовим конфліктом</a:t>
            </a:r>
            <a:endParaRPr lang="en-US" altLang="ru-RU" sz="1800" u="none" dirty="0">
              <a:cs typeface="Arial" charset="0"/>
            </a:endParaRPr>
          </a:p>
          <a:p>
            <a:pPr marL="190500" lvl="1" indent="-285750" algn="just" eaLnBrk="0" hangingPunct="0">
              <a:buClr>
                <a:srgbClr val="007236"/>
              </a:buClr>
              <a:buFont typeface="Wingdings" pitchFamily="2" charset="2"/>
              <a:buChar char="§"/>
            </a:pPr>
            <a:r>
              <a:rPr lang="uk-UA" altLang="ru-RU" sz="1800" u="none" dirty="0" smtClean="0">
                <a:cs typeface="Arial" charset="0"/>
              </a:rPr>
              <a:t>Негайна стабілізація та стійке відновлення національної економіки ґрунтується на трьох факторах </a:t>
            </a:r>
            <a:r>
              <a:rPr lang="en-US" altLang="ru-RU" sz="1800" u="none" dirty="0" smtClean="0">
                <a:cs typeface="Arial" charset="0"/>
              </a:rPr>
              <a:t>– </a:t>
            </a:r>
            <a:r>
              <a:rPr lang="uk-UA" altLang="ru-RU" sz="1800" b="1" u="none" dirty="0" smtClean="0">
                <a:cs typeface="Arial" charset="0"/>
              </a:rPr>
              <a:t>зовнішня фінансова підтримка</a:t>
            </a:r>
            <a:r>
              <a:rPr lang="uk-UA" altLang="ru-RU" sz="1800" u="none" dirty="0" smtClean="0">
                <a:cs typeface="Arial" charset="0"/>
              </a:rPr>
              <a:t>,</a:t>
            </a:r>
            <a:r>
              <a:rPr lang="en-US" altLang="ru-RU" sz="1800" b="1" u="none" dirty="0" smtClean="0">
                <a:cs typeface="Arial" charset="0"/>
              </a:rPr>
              <a:t> </a:t>
            </a:r>
            <a:r>
              <a:rPr lang="uk-UA" altLang="ru-RU" sz="1800" b="1" u="none" dirty="0" smtClean="0">
                <a:cs typeface="Arial" charset="0"/>
              </a:rPr>
              <a:t>всеохоплюючі реформи</a:t>
            </a:r>
            <a:r>
              <a:rPr lang="en-US" altLang="ru-RU" sz="1800" b="1" u="none" dirty="0" smtClean="0">
                <a:cs typeface="Arial" charset="0"/>
              </a:rPr>
              <a:t>, </a:t>
            </a:r>
            <a:r>
              <a:rPr lang="uk-UA" altLang="ru-RU" sz="1800" b="1" u="none" dirty="0" smtClean="0">
                <a:cs typeface="Arial" charset="0"/>
              </a:rPr>
              <a:t>зниження загроз безпеці</a:t>
            </a:r>
            <a:endParaRPr lang="en-US" altLang="ru-RU" sz="1800" u="none" dirty="0">
              <a:cs typeface="Arial" charset="0"/>
            </a:endParaRPr>
          </a:p>
          <a:p>
            <a:pPr marL="190500" lvl="1" indent="-285750" algn="just" eaLnBrk="0" hangingPunct="0">
              <a:buClr>
                <a:srgbClr val="007236"/>
              </a:buClr>
              <a:buFont typeface="Wingdings" pitchFamily="2" charset="2"/>
              <a:buChar char="§"/>
            </a:pPr>
            <a:r>
              <a:rPr lang="uk-UA" altLang="ru-RU" sz="1800" u="none" dirty="0" smtClean="0">
                <a:cs typeface="Arial" charset="0"/>
              </a:rPr>
              <a:t>За дотримання вказаних умов очікується початок </a:t>
            </a:r>
            <a:r>
              <a:rPr lang="uk-UA" altLang="ru-RU" sz="1800" b="1" u="none" dirty="0" smtClean="0">
                <a:cs typeface="Arial" charset="0"/>
              </a:rPr>
              <a:t>поступового економічного відновлення наприкінці цього року</a:t>
            </a:r>
            <a:r>
              <a:rPr lang="en-US" altLang="ru-RU" sz="1800" u="none" dirty="0" smtClean="0">
                <a:cs typeface="Arial" charset="0"/>
              </a:rPr>
              <a:t> </a:t>
            </a:r>
            <a:r>
              <a:rPr lang="uk-UA" altLang="ru-RU" sz="1800" u="none" dirty="0" smtClean="0">
                <a:cs typeface="Arial" charset="0"/>
              </a:rPr>
              <a:t>та відновлення зростання реального ВВП і зниженням інфляції до найнижчих двозначних цифр у 2016 році. </a:t>
            </a:r>
          </a:p>
          <a:p>
            <a:pPr marL="190500" lvl="1" indent="-285750" algn="just" eaLnBrk="0" hangingPunct="0">
              <a:buClr>
                <a:srgbClr val="007236"/>
              </a:buClr>
              <a:buFont typeface="Wingdings" pitchFamily="2" charset="2"/>
              <a:buChar char="§"/>
            </a:pPr>
            <a:r>
              <a:rPr lang="uk-UA" altLang="ru-RU" sz="1800" u="none" dirty="0" smtClean="0">
                <a:cs typeface="Arial" charset="0"/>
              </a:rPr>
              <a:t>Заходи НБУ зосереджені на очищенні банківської системи, вдосконаленні системи нагляду</a:t>
            </a:r>
            <a:r>
              <a:rPr lang="en-US" altLang="ru-RU" sz="1800" u="none" dirty="0" smtClean="0">
                <a:cs typeface="Arial" charset="0"/>
              </a:rPr>
              <a:t>,</a:t>
            </a:r>
            <a:r>
              <a:rPr lang="uk-UA" altLang="ru-RU" sz="1800" u="none" dirty="0" smtClean="0">
                <a:cs typeface="Arial" charset="0"/>
              </a:rPr>
              <a:t> стабілізації валютного ринку шляхом поєднання адміністративних та ринкових заходів</a:t>
            </a:r>
            <a:r>
              <a:rPr lang="en-US" altLang="ru-RU" sz="1800" u="none" dirty="0" smtClean="0">
                <a:cs typeface="Arial" charset="0"/>
              </a:rPr>
              <a:t>,</a:t>
            </a:r>
            <a:r>
              <a:rPr lang="uk-UA" altLang="ru-RU" sz="1800" u="none" dirty="0" smtClean="0">
                <a:cs typeface="Arial" charset="0"/>
              </a:rPr>
              <a:t> </a:t>
            </a:r>
            <a:r>
              <a:rPr lang="uk-UA" altLang="ru-RU" sz="1800" b="1" u="none" dirty="0" smtClean="0">
                <a:cs typeface="Arial" charset="0"/>
              </a:rPr>
              <a:t>поступовому переході до режиму інфляційного таргетування</a:t>
            </a:r>
            <a:endParaRPr lang="en-US" altLang="ru-RU" sz="1800" b="1" u="none" dirty="0">
              <a:cs typeface="Arial" charset="0"/>
            </a:endParaRPr>
          </a:p>
          <a:p>
            <a:pPr marL="190500" lvl="1" indent="-285750" algn="just" eaLnBrk="0" hangingPunct="0">
              <a:buClr>
                <a:srgbClr val="007236"/>
              </a:buClr>
              <a:buFont typeface="Wingdings" pitchFamily="2" charset="2"/>
              <a:buChar char="§"/>
            </a:pPr>
            <a:r>
              <a:rPr lang="uk-UA" altLang="ru-RU" sz="1800" b="1" u="none" dirty="0" smtClean="0">
                <a:cs typeface="Arial" charset="0"/>
              </a:rPr>
              <a:t>Національний банк України стає зразком для наслідування </a:t>
            </a:r>
            <a:r>
              <a:rPr lang="uk-UA" altLang="ru-RU" sz="1800" u="none" dirty="0" smtClean="0">
                <a:cs typeface="Arial" charset="0"/>
              </a:rPr>
              <a:t>для інших урядових організацій у проведенні реформ</a:t>
            </a:r>
            <a:r>
              <a:rPr lang="en-US" altLang="ru-RU" sz="1800" u="none" dirty="0" smtClean="0">
                <a:cs typeface="Arial" charset="0"/>
              </a:rPr>
              <a:t>; </a:t>
            </a:r>
            <a:r>
              <a:rPr lang="uk-UA" altLang="ru-RU" sz="1800" u="none" dirty="0" smtClean="0">
                <a:cs typeface="Arial" charset="0"/>
              </a:rPr>
              <a:t>серйозні зусилля з реформування тепер помітні в різних сферах, зокрема в системі  вищої освіти.</a:t>
            </a:r>
          </a:p>
          <a:p>
            <a:pPr marL="190500" lvl="1" indent="-285750" algn="just" eaLnBrk="0" hangingPunct="0">
              <a:buClr>
                <a:srgbClr val="007236"/>
              </a:buClr>
              <a:buFont typeface="Wingdings" pitchFamily="2" charset="2"/>
              <a:buChar char="§"/>
            </a:pPr>
            <a:r>
              <a:rPr lang="uk-UA" b="1" dirty="0" smtClean="0"/>
              <a:t>Головними напрямами </a:t>
            </a:r>
            <a:r>
              <a:rPr lang="uk-UA" dirty="0" smtClean="0"/>
              <a:t>подальшого розвитку забезпечення інноваційної діяльності залишаються: уніфікація правових, методичних, програмно-технічних і технологічних підходів, пріоритетність забезпечення наукових установ сучасною комп'ютерною технікою, розвиток і вдосконалення інформаційного обліку та системи гарантування інформаційної безпеки; широке використання можливостей глобальної мережі Інтернет з метою апробації наукових результатів і широкого обговорення їх фахівцями. </a:t>
            </a:r>
            <a:endParaRPr lang="en-US" altLang="ru-RU" sz="1800" b="1" u="none" dirty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259632" y="188640"/>
            <a:ext cx="6696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ДЯКУЮ  ЗА   УВАГУ !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56992"/>
            <a:ext cx="6480720" cy="316081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admin\Desktop\68d4aef591685a2fd03aa27cf270f1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2184" y="1019637"/>
            <a:ext cx="5750296" cy="3509542"/>
          </a:xfrm>
          <a:prstGeom prst="rect">
            <a:avLst/>
          </a:prstGeom>
          <a:noFill/>
        </p:spPr>
      </p:pic>
      <p:pic>
        <p:nvPicPr>
          <p:cNvPr id="8" name="Picture 2" descr="logo ХНЕУ ім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0228" y="1268760"/>
            <a:ext cx="1856921" cy="168928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251520" y="5176317"/>
            <a:ext cx="5256583" cy="1169543"/>
          </a:xfrm>
          <a:prstGeom prst="rect">
            <a:avLst/>
          </a:prstGeom>
          <a:ln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2" tIns="45716" rIns="91432" bIns="45716">
            <a:spAutoFit/>
          </a:bodyPr>
          <a:lstStyle/>
          <a:p>
            <a:pPr marL="298450" indent="-298450" defTabSz="938213">
              <a:buClr>
                <a:srgbClr val="007236"/>
              </a:buClr>
              <a:buFont typeface="Wingdings" panose="05000000000000000000" pitchFamily="2" charset="2"/>
              <a:buChar char="§"/>
            </a:pPr>
            <a:r>
              <a:rPr lang="uk-UA" sz="1400" u="none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Значний дефіцит платіжного балансу</a:t>
            </a:r>
            <a:endParaRPr lang="en-US" sz="1400" u="none" dirty="0" smtClean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marL="298450" indent="-298450" defTabSz="938213">
              <a:buClr>
                <a:srgbClr val="007236"/>
              </a:buClr>
              <a:buFont typeface="Wingdings" panose="05000000000000000000" pitchFamily="2" charset="2"/>
              <a:buChar char="§"/>
            </a:pPr>
            <a:r>
              <a:rPr lang="uk-UA" sz="1400" u="none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Жорстка криза довіри</a:t>
            </a:r>
          </a:p>
          <a:p>
            <a:pPr marL="298450" indent="-298450" defTabSz="938213">
              <a:buClr>
                <a:srgbClr val="007236"/>
              </a:buClr>
              <a:buFont typeface="Wingdings" panose="05000000000000000000" pitchFamily="2" charset="2"/>
              <a:buChar char="§"/>
            </a:pPr>
            <a:r>
              <a:rPr lang="uk-UA" sz="1400" u="none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Обмеження операцій з іноземною валютою та капіталом</a:t>
            </a:r>
            <a:endParaRPr lang="en-US" sz="1400" u="none" dirty="0" smtClean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marL="298450" indent="-298450" defTabSz="938213">
              <a:buClr>
                <a:srgbClr val="007236"/>
              </a:buClr>
              <a:buFont typeface="Wingdings" panose="05000000000000000000" pitchFamily="2" charset="2"/>
              <a:buChar char="§"/>
            </a:pPr>
            <a:r>
              <a:rPr lang="uk-UA" sz="1400" u="none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Практика множинних валютних курсів на фоні розквіту «чорного» ринку іноземної валюти</a:t>
            </a:r>
            <a:endParaRPr lang="en-US" sz="1400" u="none" dirty="0" smtClean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6096001" y="1313024"/>
            <a:ext cx="2590799" cy="1384986"/>
          </a:xfrm>
          <a:prstGeom prst="rect">
            <a:avLst/>
          </a:prstGeom>
          <a:ln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32" tIns="45716" rIns="91432" bIns="45716">
            <a:spAutoFit/>
          </a:bodyPr>
          <a:lstStyle/>
          <a:p>
            <a:pPr marL="298450" indent="-298450" defTabSz="938213">
              <a:buClr>
                <a:srgbClr val="007236"/>
              </a:buClr>
              <a:buFont typeface="Wingdings" panose="05000000000000000000" pitchFamily="2" charset="2"/>
              <a:buChar char="§"/>
            </a:pPr>
            <a:r>
              <a:rPr lang="uk-UA" sz="1400" u="none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Жорстка рецесія</a:t>
            </a:r>
            <a:endParaRPr lang="en-US" sz="1400" u="none" dirty="0" smtClean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marL="298450" indent="-298450" defTabSz="938213">
              <a:buClr>
                <a:srgbClr val="007236"/>
              </a:buClr>
              <a:buFont typeface="Wingdings" panose="05000000000000000000" pitchFamily="2" charset="2"/>
              <a:buChar char="§"/>
            </a:pPr>
            <a:r>
              <a:rPr lang="uk-UA" sz="1400" u="none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Стрімка інфляція</a:t>
            </a:r>
            <a:endParaRPr lang="en-US" sz="1400" u="none" dirty="0" smtClean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marL="298450" indent="-298450" defTabSz="938213">
              <a:buClr>
                <a:srgbClr val="007236"/>
              </a:buClr>
              <a:buFont typeface="Wingdings" panose="05000000000000000000" pitchFamily="2" charset="2"/>
              <a:buChar char="§"/>
            </a:pPr>
            <a:r>
              <a:rPr lang="uk-UA" sz="1400" u="none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Різке падіння експорту</a:t>
            </a:r>
            <a:endParaRPr lang="en-US" sz="1400" u="none" dirty="0" smtClean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marL="298450" indent="-298450" defTabSz="938213">
              <a:buClr>
                <a:srgbClr val="007236"/>
              </a:buClr>
              <a:buFont typeface="Wingdings" panose="05000000000000000000" pitchFamily="2" charset="2"/>
              <a:buChar char="§"/>
            </a:pPr>
            <a:r>
              <a:rPr lang="uk-UA" sz="1400" u="none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Зростаючий дефіцит бюджету</a:t>
            </a:r>
            <a:endParaRPr lang="en-US" sz="1400" u="none" dirty="0" smtClean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marL="298450" indent="-298450" defTabSz="938213">
              <a:buClr>
                <a:srgbClr val="007236"/>
              </a:buClr>
              <a:buFont typeface="Wingdings" panose="05000000000000000000" pitchFamily="2" charset="2"/>
              <a:buChar char="§"/>
            </a:pPr>
            <a:endParaRPr lang="en-US" sz="1400" u="none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251520" y="1556818"/>
            <a:ext cx="2524012" cy="2462204"/>
          </a:xfrm>
          <a:prstGeom prst="rect">
            <a:avLst/>
          </a:prstGeom>
          <a:ln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32" tIns="45716" rIns="91432" bIns="45716">
            <a:spAutoFit/>
          </a:bodyPr>
          <a:lstStyle/>
          <a:p>
            <a:pPr marL="298450" indent="-298450" defTabSz="938213">
              <a:buClr>
                <a:srgbClr val="007236"/>
              </a:buClr>
              <a:buFont typeface="Wingdings" panose="05000000000000000000" pitchFamily="2" charset="2"/>
              <a:buChar char="§"/>
            </a:pPr>
            <a:r>
              <a:rPr lang="uk-UA" sz="1400" u="none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Панічне вилучення банківських вкладів</a:t>
            </a:r>
            <a:endParaRPr lang="en-US" sz="1400" u="none" dirty="0" smtClean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marL="298450" indent="-298450" defTabSz="938213">
              <a:buClr>
                <a:srgbClr val="007236"/>
              </a:buClr>
              <a:buFont typeface="Wingdings" panose="05000000000000000000" pitchFamily="2" charset="2"/>
              <a:buChar char="§"/>
            </a:pPr>
            <a:r>
              <a:rPr lang="uk-UA" sz="1400" u="none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Різкі стрибки процентних ставок</a:t>
            </a:r>
            <a:endParaRPr lang="en-US" sz="1400" u="none" dirty="0" smtClean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marL="298450" indent="-298450" defTabSz="938213">
              <a:buClr>
                <a:srgbClr val="007236"/>
              </a:buClr>
              <a:buFont typeface="Wingdings" panose="05000000000000000000" pitchFamily="2" charset="2"/>
              <a:buChar char="§"/>
            </a:pPr>
            <a:r>
              <a:rPr lang="uk-UA" sz="1400" u="none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Криза кредитування</a:t>
            </a:r>
            <a:endParaRPr lang="en-US" sz="1400" u="none" dirty="0" smtClean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marL="298450" indent="-298450" defTabSz="938213">
              <a:buClr>
                <a:srgbClr val="007236"/>
              </a:buClr>
              <a:buFont typeface="Wingdings" panose="05000000000000000000" pitchFamily="2" charset="2"/>
              <a:buChar char="§"/>
            </a:pPr>
            <a:r>
              <a:rPr lang="uk-UA" sz="1400" u="none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Швидке зростання простроченої заборгованості</a:t>
            </a:r>
            <a:endParaRPr lang="en-US" sz="1400" u="none" dirty="0" smtClean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marL="298450" indent="-298450" defTabSz="938213">
              <a:buClr>
                <a:srgbClr val="007236"/>
              </a:buClr>
              <a:buFont typeface="Wingdings" panose="05000000000000000000" pitchFamily="2" charset="2"/>
              <a:buChar char="§"/>
            </a:pPr>
            <a:r>
              <a:rPr lang="uk-UA" sz="1400" u="none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Нестача капіталу</a:t>
            </a:r>
            <a:endParaRPr lang="en-US" sz="1400" u="none" dirty="0" smtClean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marL="298450" indent="-298450" defTabSz="938213">
              <a:buClr>
                <a:srgbClr val="007236"/>
              </a:buClr>
              <a:buFont typeface="Wingdings" panose="05000000000000000000" pitchFamily="2" charset="2"/>
              <a:buChar char="§"/>
            </a:pPr>
            <a:r>
              <a:rPr lang="uk-UA" sz="1400" u="none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Згубне корпоративне управління</a:t>
            </a:r>
            <a:endParaRPr lang="en-US" sz="1400" u="none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4" name="Picture 2" descr="logo ХНЕУ і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094"/>
            <a:ext cx="1403648" cy="127693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301134003"/>
              </p:ext>
            </p:extLst>
          </p:nvPr>
        </p:nvGraphicFramePr>
        <p:xfrm>
          <a:off x="1259632" y="1232123"/>
          <a:ext cx="6479376" cy="4319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403648" y="390037"/>
            <a:ext cx="7596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Arial Black" pitchFamily="34" charset="0"/>
                <a:cs typeface="Times New Roman" pitchFamily="18" charset="0"/>
              </a:rPr>
              <a:t>Ознаки  універсальної потрійної кризи національної економіки і її банківської системи</a:t>
            </a:r>
            <a:endParaRPr lang="ru-RU" sz="2000" b="1" dirty="0"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949" y="2828532"/>
            <a:ext cx="1131354" cy="1916898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  <a:ln>
            <a:noFill/>
          </a:ln>
        </p:spPr>
      </p:pic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5759624" y="4745430"/>
            <a:ext cx="3384376" cy="1600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6" rIns="91432" bIns="45716">
            <a:spAutoFit/>
          </a:bodyPr>
          <a:lstStyle/>
          <a:p>
            <a:pPr defTabSz="938213">
              <a:buClr>
                <a:srgbClr val="007236"/>
              </a:buClr>
            </a:pPr>
            <a:r>
              <a:rPr lang="uk-UA" sz="1400" u="none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Ситуація в Україні не є унікальною:</a:t>
            </a:r>
            <a:endParaRPr lang="en-US" sz="1400" u="none" dirty="0" smtClean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marL="298450" indent="-298450" defTabSz="938213">
              <a:buClr>
                <a:srgbClr val="007236"/>
              </a:buClr>
              <a:buFont typeface="Wingdings" panose="05000000000000000000" pitchFamily="2" charset="2"/>
              <a:buChar char="§"/>
            </a:pPr>
            <a:r>
              <a:rPr lang="uk-UA" sz="1400" u="none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Мексика</a:t>
            </a:r>
            <a:r>
              <a:rPr lang="en-US" sz="1400" u="none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1400" u="none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(1994/95), </a:t>
            </a:r>
            <a:r>
              <a:rPr lang="uk-UA" sz="1400" u="none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Аргентина</a:t>
            </a:r>
            <a:r>
              <a:rPr lang="en-US" sz="1400" u="none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1400" u="none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(1994/95</a:t>
            </a:r>
            <a:r>
              <a:rPr lang="en-US" sz="1400" u="none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)</a:t>
            </a:r>
            <a:endParaRPr lang="en-US" sz="1400" u="none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marL="298450" indent="-298450" defTabSz="938213">
              <a:buClr>
                <a:srgbClr val="007236"/>
              </a:buClr>
              <a:buFont typeface="Wingdings" panose="05000000000000000000" pitchFamily="2" charset="2"/>
              <a:buChar char="§"/>
            </a:pPr>
            <a:r>
              <a:rPr lang="uk-UA" sz="1400" u="none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Таїланд</a:t>
            </a:r>
            <a:r>
              <a:rPr lang="en-US" sz="1400" u="none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1400" u="none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(1997), </a:t>
            </a:r>
            <a:r>
              <a:rPr lang="uk-UA" sz="1400" u="none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Індонезія</a:t>
            </a:r>
            <a:r>
              <a:rPr lang="en-US" sz="1400" u="none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(1997</a:t>
            </a:r>
            <a:r>
              <a:rPr lang="en-US" sz="1400" u="none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), </a:t>
            </a:r>
            <a:r>
              <a:rPr lang="uk-UA" sz="1400" u="none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Малайзія </a:t>
            </a:r>
            <a:r>
              <a:rPr lang="en-US" sz="1400" u="none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(1997</a:t>
            </a:r>
            <a:r>
              <a:rPr lang="en-US" sz="1400" u="none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), </a:t>
            </a:r>
            <a:r>
              <a:rPr lang="uk-UA" sz="1400" u="none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Філіппіни </a:t>
            </a:r>
            <a:r>
              <a:rPr lang="en-US" sz="1400" u="none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(1997)</a:t>
            </a:r>
            <a:endParaRPr lang="en-US" sz="1400" u="none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marL="298450" indent="-298450" defTabSz="938213">
              <a:buClr>
                <a:srgbClr val="007236"/>
              </a:buClr>
              <a:buFont typeface="Wingdings" panose="05000000000000000000" pitchFamily="2" charset="2"/>
              <a:buChar char="§"/>
            </a:pPr>
            <a:r>
              <a:rPr lang="uk-UA" sz="1400" u="none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Росія</a:t>
            </a:r>
            <a:r>
              <a:rPr lang="en-US" sz="1400" u="none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1400" u="none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(1998</a:t>
            </a:r>
            <a:r>
              <a:rPr lang="en-US" sz="1400" u="none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); </a:t>
            </a:r>
            <a:r>
              <a:rPr lang="uk-UA" sz="1400" u="none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Бразилія</a:t>
            </a:r>
            <a:r>
              <a:rPr lang="en-US" sz="1400" u="none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1400" u="none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(1999/1999</a:t>
            </a:r>
            <a:r>
              <a:rPr lang="en-US" sz="1400" u="none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); </a:t>
            </a:r>
            <a:r>
              <a:rPr lang="uk-UA" sz="1400" u="none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Туреччина </a:t>
            </a:r>
            <a:r>
              <a:rPr lang="en-US" sz="1400" u="none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(2001)</a:t>
            </a:r>
            <a:endParaRPr lang="en-US" sz="1400" u="none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4" name="Picture 2" descr="logo ХНЕУ і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094"/>
            <a:ext cx="1403648" cy="127693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graphicFrame>
        <p:nvGraphicFramePr>
          <p:cNvPr id="5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9985323"/>
              </p:ext>
            </p:extLst>
          </p:nvPr>
        </p:nvGraphicFramePr>
        <p:xfrm>
          <a:off x="539552" y="1313024"/>
          <a:ext cx="8147248" cy="3196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619672" y="332656"/>
            <a:ext cx="70671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uk-UA" sz="2000" b="1" dirty="0" smtClean="0">
                <a:latin typeface="Arial Black" pitchFamily="34" charset="0"/>
                <a:cs typeface="Arial" pitchFamily="34" charset="0"/>
              </a:rPr>
              <a:t>Масштабне коригування валютного курсу </a:t>
            </a:r>
            <a:r>
              <a:rPr lang="ru-RU" altLang="uk-UA" sz="2000" b="1" dirty="0" smtClean="0">
                <a:latin typeface="Arial Black" pitchFamily="34" charset="0"/>
                <a:cs typeface="Arial" pitchFamily="34" charset="0"/>
              </a:rPr>
              <a:t>та початок</a:t>
            </a:r>
            <a:r>
              <a:rPr lang="uk-UA" altLang="uk-UA" sz="2000" b="1" dirty="0" smtClean="0">
                <a:latin typeface="Arial Black" pitchFamily="34" charset="0"/>
                <a:cs typeface="Arial" pitchFamily="34" charset="0"/>
              </a:rPr>
              <a:t> змін у монетарній політиці</a:t>
            </a:r>
            <a:endParaRPr lang="ru-RU" sz="20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179511" y="4941169"/>
            <a:ext cx="2735933" cy="1415182"/>
          </a:xfrm>
          <a:prstGeom prst="roundRect">
            <a:avLst>
              <a:gd name="adj" fmla="val 4286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lvl="2" algn="ctr"/>
            <a:r>
              <a:rPr lang="uk-UA" altLang="uk-UA" sz="1600" b="1" u="none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Підтримка стабільного (незмінного) обмінного курсу –  ілюзія стабільності (в умовах глобальної волатильності)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" name="Штриховая стрелка вправо 8"/>
          <p:cNvSpPr/>
          <p:nvPr/>
        </p:nvSpPr>
        <p:spPr bwMode="auto">
          <a:xfrm>
            <a:off x="3059832" y="5445224"/>
            <a:ext cx="504056" cy="428628"/>
          </a:xfrm>
          <a:prstGeom prst="striped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3851920" y="5373216"/>
            <a:ext cx="882145" cy="585184"/>
            <a:chOff x="1107271" y="1434544"/>
            <a:chExt cx="956540" cy="973250"/>
          </a:xfrm>
        </p:grpSpPr>
        <p:grpSp>
          <p:nvGrpSpPr>
            <p:cNvPr id="12" name="Группа 12"/>
            <p:cNvGrpSpPr/>
            <p:nvPr/>
          </p:nvGrpSpPr>
          <p:grpSpPr>
            <a:xfrm>
              <a:off x="1107271" y="1458024"/>
              <a:ext cx="648864" cy="904487"/>
              <a:chOff x="3288772" y="3603795"/>
              <a:chExt cx="648864" cy="904487"/>
            </a:xfrm>
            <a:solidFill>
              <a:srgbClr val="35874A"/>
            </a:solidFill>
          </p:grpSpPr>
          <p:sp>
            <p:nvSpPr>
              <p:cNvPr id="17" name="Равнобедренный треугольник 16"/>
              <p:cNvSpPr/>
              <p:nvPr/>
            </p:nvSpPr>
            <p:spPr bwMode="auto">
              <a:xfrm>
                <a:off x="3288772" y="3603795"/>
                <a:ext cx="432048" cy="720079"/>
              </a:xfrm>
              <a:prstGeom prst="triangle">
                <a:avLst>
                  <a:gd name="adj" fmla="val 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  <a:extLst/>
            </p:spPr>
            <p:txBody>
              <a:bodyPr vert="vert270" wrap="none" lIns="0" tIns="0" rIns="0" bIns="0" numCol="1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uk-UA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Прямоугольный треугольник 28692"/>
              <p:cNvSpPr/>
              <p:nvPr/>
            </p:nvSpPr>
            <p:spPr bwMode="auto">
              <a:xfrm rot="8984553">
                <a:off x="3327197" y="4139466"/>
                <a:ext cx="610439" cy="368816"/>
              </a:xfrm>
              <a:custGeom>
                <a:avLst/>
                <a:gdLst>
                  <a:gd name="connsiteX0" fmla="*/ 0 w 592257"/>
                  <a:gd name="connsiteY0" fmla="*/ 293598 h 293598"/>
                  <a:gd name="connsiteX1" fmla="*/ 0 w 592257"/>
                  <a:gd name="connsiteY1" fmla="*/ 0 h 293598"/>
                  <a:gd name="connsiteX2" fmla="*/ 592257 w 592257"/>
                  <a:gd name="connsiteY2" fmla="*/ 293598 h 293598"/>
                  <a:gd name="connsiteX3" fmla="*/ 0 w 592257"/>
                  <a:gd name="connsiteY3" fmla="*/ 293598 h 293598"/>
                  <a:gd name="connsiteX0" fmla="*/ 0 w 541043"/>
                  <a:gd name="connsiteY0" fmla="*/ 293598 h 293598"/>
                  <a:gd name="connsiteX1" fmla="*/ 0 w 541043"/>
                  <a:gd name="connsiteY1" fmla="*/ 0 h 293598"/>
                  <a:gd name="connsiteX2" fmla="*/ 541043 w 541043"/>
                  <a:gd name="connsiteY2" fmla="*/ 282687 h 293598"/>
                  <a:gd name="connsiteX3" fmla="*/ 0 w 541043"/>
                  <a:gd name="connsiteY3" fmla="*/ 293598 h 293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043" h="293598">
                    <a:moveTo>
                      <a:pt x="0" y="293598"/>
                    </a:moveTo>
                    <a:lnTo>
                      <a:pt x="0" y="0"/>
                    </a:lnTo>
                    <a:lnTo>
                      <a:pt x="541043" y="282687"/>
                    </a:lnTo>
                    <a:lnTo>
                      <a:pt x="0" y="293598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  <a:extLst/>
            </p:spPr>
            <p:txBody>
              <a:bodyPr vert="vert270" wrap="none" lIns="0" tIns="0" rIns="0" bIns="0" numCol="1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uk-UA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3" name="Группа 13"/>
            <p:cNvGrpSpPr/>
            <p:nvPr/>
          </p:nvGrpSpPr>
          <p:grpSpPr>
            <a:xfrm rot="21339263">
              <a:off x="1323295" y="1434544"/>
              <a:ext cx="740516" cy="973250"/>
              <a:chOff x="3779912" y="3120109"/>
              <a:chExt cx="740516" cy="973250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 bwMode="auto">
              <a:xfrm>
                <a:off x="3779912" y="3120109"/>
                <a:ext cx="219924" cy="418381"/>
              </a:xfrm>
              <a:prstGeom prst="line">
                <a:avLst/>
              </a:prstGeom>
              <a:solidFill>
                <a:schemeClr val="accent1"/>
              </a:solidFill>
              <a:ln w="127000" cap="flat" cmpd="sng" algn="ctr">
                <a:solidFill>
                  <a:srgbClr val="418B68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chemeClr val="bg1"/>
                </a:outerShdw>
                <a:softEdge rad="0"/>
              </a:effectLst>
              <a:extLst/>
            </p:spPr>
          </p:cxnSp>
          <p:cxnSp>
            <p:nvCxnSpPr>
              <p:cNvPr id="15" name="Прямая соединительная линия 14"/>
              <p:cNvCxnSpPr/>
              <p:nvPr/>
            </p:nvCxnSpPr>
            <p:spPr bwMode="auto">
              <a:xfrm flipV="1">
                <a:off x="3926309" y="3359373"/>
                <a:ext cx="288032" cy="144016"/>
              </a:xfrm>
              <a:prstGeom prst="line">
                <a:avLst/>
              </a:prstGeom>
              <a:solidFill>
                <a:schemeClr val="accent1"/>
              </a:solidFill>
              <a:ln w="127000" cap="flat" cmpd="sng" algn="ctr">
                <a:solidFill>
                  <a:srgbClr val="418B68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chemeClr val="bg1"/>
                </a:outerShdw>
                <a:softEdge rad="0"/>
              </a:effectLst>
              <a:extLst/>
            </p:spPr>
          </p:cxnSp>
          <p:cxnSp>
            <p:nvCxnSpPr>
              <p:cNvPr id="16" name="Прямая соединительная линия 15"/>
              <p:cNvCxnSpPr/>
              <p:nvPr/>
            </p:nvCxnSpPr>
            <p:spPr bwMode="auto">
              <a:xfrm>
                <a:off x="4135190" y="3345086"/>
                <a:ext cx="385238" cy="748273"/>
              </a:xfrm>
              <a:prstGeom prst="line">
                <a:avLst/>
              </a:prstGeom>
              <a:solidFill>
                <a:schemeClr val="accent1"/>
              </a:solidFill>
              <a:ln w="127000" cap="flat" cmpd="sng" algn="ctr">
                <a:solidFill>
                  <a:srgbClr val="418B68"/>
                </a:solidFill>
                <a:prstDash val="solid"/>
                <a:round/>
                <a:headEnd type="none" w="med" len="med"/>
                <a:tailEnd type="triangle" w="sm" len="sm"/>
              </a:ln>
              <a:effectLst>
                <a:outerShdw dist="35921" dir="2700000" algn="ctr" rotWithShape="0">
                  <a:schemeClr val="bg1"/>
                </a:outerShdw>
                <a:softEdge rad="0"/>
              </a:effectLst>
              <a:extLst/>
            </p:spPr>
          </p:cxnSp>
        </p:grpSp>
      </p:grpSp>
      <p:pic>
        <p:nvPicPr>
          <p:cNvPr id="19" name="Picture 13" descr="объявление_став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5949280"/>
            <a:ext cx="985267" cy="73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5076056" y="5949280"/>
            <a:ext cx="3312368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600" kern="0" dirty="0" smtClean="0">
                <a:latin typeface="Times New Roman" pitchFamily="18" charset="0"/>
                <a:cs typeface="Times New Roman" pitchFamily="18" charset="0"/>
              </a:rPr>
              <a:t>Девальвація національної валюти та зростання інфляції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76056" y="5301208"/>
            <a:ext cx="3312369" cy="584775"/>
          </a:xfrm>
          <a:prstGeom prst="rect">
            <a:avLst/>
          </a:prstGeom>
          <a:solidFill>
            <a:srgbClr val="92D050"/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600" kern="0" dirty="0" smtClean="0">
                <a:latin typeface="Times New Roman" pitchFamily="18" charset="0"/>
                <a:cs typeface="Times New Roman" pitchFamily="18" charset="0"/>
              </a:rPr>
              <a:t>Втрата конкурентоспроможності </a:t>
            </a:r>
          </a:p>
          <a:p>
            <a:pPr algn="ctr"/>
            <a:r>
              <a:rPr lang="uk-UA" sz="1600" kern="0" dirty="0" smtClean="0">
                <a:latin typeface="Times New Roman" pitchFamily="18" charset="0"/>
                <a:cs typeface="Times New Roman" pitchFamily="18" charset="0"/>
              </a:rPr>
              <a:t>вітчизняними  виробниками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F:\ФОТКИ-КАРТИНКИ для аплпикаций\1312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4653136"/>
            <a:ext cx="932166" cy="666523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5076056" y="4653136"/>
            <a:ext cx="3312368" cy="584775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600" kern="0" dirty="0" smtClean="0">
                <a:latin typeface="Times New Roman" pitchFamily="18" charset="0"/>
                <a:cs typeface="Times New Roman" pitchFamily="18" charset="0"/>
              </a:rPr>
              <a:t>Скорочення золотовалютних резервів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95128" y="188640"/>
            <a:ext cx="7669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  <a:cs typeface="Times New Roman" pitchFamily="18" charset="0"/>
              </a:rPr>
              <a:t>ОСНОВНІ   МАКРОЕКОНОМІЧНІ   ПОКАЗНИКИ </a:t>
            </a:r>
            <a:endParaRPr lang="ru-RU" b="1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941168"/>
            <a:ext cx="8784976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Оцінка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досягнення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економікою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зміщена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один квартал,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наразі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вважається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ІІІ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кварталі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2015 року.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зниження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економічної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активності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в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цілому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за 2015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поглибитись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9.5%,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переважно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обумовлено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глибоким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падінням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ВВП  у  І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кварталі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внаслідок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гірших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умов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торгівлі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зниження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світових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ринках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експортні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товари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на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енергоносії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регулярних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порушень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Мінських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домовленостей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жорсткішої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фіскальної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монетарної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політики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764704"/>
            <a:ext cx="676084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logo ХНЕУ і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094"/>
            <a:ext cx="1403648" cy="127693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980728"/>
            <a:ext cx="6552728" cy="372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logo ХНЕУ і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094"/>
            <a:ext cx="1403648" cy="127693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95536" y="4879022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2015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прогнозується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повернення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профіциту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фінансового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рахунку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 3.6 млрд. дол. США,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переважно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обсягів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офіційного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фінансування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(4.5 млрд. дол. США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кредитів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макрофінансової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допомоги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2.0  млрд. дол. США ОЗДП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гарантії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уряду США),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відтермінування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виплат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єврооблігаціями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– 5.3 млрд. дол. США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них ОЗДП – 4.3 млрд. дол. США).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95128" y="188640"/>
            <a:ext cx="7669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  <a:cs typeface="Times New Roman" pitchFamily="18" charset="0"/>
              </a:rPr>
              <a:t>ОСНОВНІ   МАКРОЕКОНОМІЧНІ   ПОКАЗНИКИ </a:t>
            </a:r>
            <a:endParaRPr lang="ru-RU" b="1" dirty="0"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4" name="Picture 2" descr="logo ХНЕУ і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094"/>
            <a:ext cx="1403648" cy="127693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06773" y="5244147"/>
            <a:ext cx="86744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Схильність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до 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заощаджень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залишилась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близькому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до нуля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пов’язано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зниженням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довіри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банківської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високими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інфляційними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девальваційними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очікуваннями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в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кварталі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2015  року.  Разом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незначний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приріст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заощаджень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(на  2.1 млрд.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за  І  квартал)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обумовлений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курсовою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переоцінкою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вкладів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іноземній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валюті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56750"/>
            <a:ext cx="4198366" cy="351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494404"/>
            <a:ext cx="4281982" cy="342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11883" y="373306"/>
            <a:ext cx="7669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  <a:cs typeface="Times New Roman" pitchFamily="18" charset="0"/>
              </a:rPr>
              <a:t>ОСНОВНІ   МАКРОЕКОНОМІЧНІ   ПОКАЗНИКИ </a:t>
            </a:r>
            <a:endParaRPr lang="ru-RU" b="1" dirty="0"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433020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Очікується,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чисті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прямими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іноземними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інвестиціями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зростуть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 1.4 млрд. дол. США. У  2016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профіцит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фінансового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рахунку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прогнозується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розмірі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3.4 млрд. дол. США.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313024"/>
            <a:ext cx="6877272" cy="3844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logo ХНЕУ і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094"/>
            <a:ext cx="1403648" cy="127693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295128" y="511805"/>
            <a:ext cx="7669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ОСНОВНІ   МАКРОЕКОНОМІЧНІ   ПОКАЗНИКИ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ПРОГНОЗ </a:t>
            </a:r>
            <a:endParaRPr lang="ru-RU" b="1" dirty="0">
              <a:solidFill>
                <a:srgbClr val="0070C0"/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797152"/>
            <a:ext cx="85072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Прогноз  наведено  у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віялової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діаграми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FanChart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тип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графіка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призначений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відображення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невизначеності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майбутньої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динаміки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прогнозованої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змінної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імовірність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того,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інфляція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перебуватиме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в  межах 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найтемнішої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на 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графіку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навколо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центральної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лінії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 становить 25%.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Відповідна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властивість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зберігається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областей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графіка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таким чином,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імовірність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невиходу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інфляції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межі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найсвітлішої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становить  95%.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80728"/>
            <a:ext cx="684076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logo ХНЕУ і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094"/>
            <a:ext cx="1403648" cy="127693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295128" y="188640"/>
            <a:ext cx="7669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ОСНОВНІ   МАКРОЕКОНОМІЧНІ   ПОКАЗНИКИ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ПРОГНОЗ </a:t>
            </a:r>
            <a:endParaRPr lang="ru-RU" b="1" dirty="0">
              <a:solidFill>
                <a:srgbClr val="0070C0"/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Додаток</Template>
  <TotalTime>1374</TotalTime>
  <Words>1654</Words>
  <Application>Microsoft Office PowerPoint</Application>
  <PresentationFormat>Экран (4:3)</PresentationFormat>
  <Paragraphs>149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167</cp:revision>
  <cp:lastPrinted>2015-12-08T14:03:39Z</cp:lastPrinted>
  <dcterms:created xsi:type="dcterms:W3CDTF">2015-12-06T16:08:20Z</dcterms:created>
  <dcterms:modified xsi:type="dcterms:W3CDTF">2015-12-09T12:23:39Z</dcterms:modified>
</cp:coreProperties>
</file>