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301" r:id="rId3"/>
    <p:sldId id="304" r:id="rId4"/>
    <p:sldId id="302" r:id="rId5"/>
    <p:sldId id="303" r:id="rId6"/>
    <p:sldId id="305" r:id="rId7"/>
    <p:sldId id="306" r:id="rId8"/>
    <p:sldId id="308" r:id="rId9"/>
    <p:sldId id="309" r:id="rId10"/>
    <p:sldId id="310" r:id="rId11"/>
    <p:sldId id="311" r:id="rId12"/>
    <p:sldId id="312" r:id="rId13"/>
    <p:sldId id="313" r:id="rId14"/>
    <p:sldId id="2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744" autoAdjust="0"/>
  </p:normalViewPr>
  <p:slideViewPr>
    <p:cSldViewPr>
      <p:cViewPr>
        <p:scale>
          <a:sx n="90" d="100"/>
          <a:sy n="90" d="100"/>
        </p:scale>
        <p:origin x="-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4525A-F0EF-453A-AC51-A6375202B0A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43994-2B02-4FF6-A73D-9B8659AB2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163ADE-C627-488D-BCF2-72BF9A2641A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60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61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Arial" charset="0"/>
              </a:defRPr>
            </a:lvl1pPr>
          </a:lstStyle>
          <a:p>
            <a:fld id="{000628F0-D863-4FDA-B7FF-8F10D87976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fld id="{737C989A-AE50-49A2-BC3B-424472C483A1}" type="datetimeFigureOut">
              <a:rPr lang="ru-RU" smtClean="0"/>
              <a:pPr/>
              <a:t>18.11.2015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7" y="1785926"/>
            <a:ext cx="8964613" cy="1357312"/>
          </a:xfrm>
        </p:spPr>
        <p:txBody>
          <a:bodyPr anchor="b">
            <a:normAutofit fontScale="90000"/>
          </a:bodyPr>
          <a:lstStyle/>
          <a:p>
            <a:pPr algn="ctr">
              <a:defRPr/>
            </a:pPr>
            <a: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НАУКОВО-ДОСЛІДНИЙ </a:t>
            </a:r>
            <a: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ЦЕНТР ІНДУСТРІАЛЬНИХ ПРОБЛЕМ РОЗВИТКУ  НАН </a:t>
            </a:r>
            <a: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України</a:t>
            </a:r>
            <a:b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ХАРКІВСЬКИЙ НАЦІОНАЛЬНИЙ ЕКОНОМІЧНИЙ УНІВЕРСИТЕТ </a:t>
            </a:r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Конкурентоспроможність та інновації: проблеми науки і практики </a:t>
            </a:r>
            <a:r>
              <a:rPr lang="uk-UA" sz="18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18.11.2015</a:t>
            </a: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1600" b="1" dirty="0" smtClean="0">
                <a:latin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</a:rPr>
            </a:br>
            <a:endParaRPr lang="ru-RU" sz="1600" b="1" dirty="0" smtClean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285992"/>
            <a:ext cx="807249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ФОРСАЙТ-ДОСЛІДЖЕННЯ </a:t>
            </a:r>
            <a:r>
              <a:rPr lang="uk-UA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ПЕРСПЕКТИВНИХ НАПРЯМІВ НАУКОВО-ТЕХНІЧНОЇ ТА ІННОВАЦІЙНОЇ ДІЯЛЬНОСТІ В РОЗВИНЕНИХ КРАЇНАХ СВІТУ І УКРАЇНІ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sz="2000" b="1" dirty="0">
              <a:solidFill>
                <a:schemeClr val="bg2">
                  <a:lumMod val="60000"/>
                  <a:lumOff val="4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2330" y="4786322"/>
            <a:ext cx="182434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ea typeface="+mj-ea"/>
                <a:cs typeface="Times New Roman" pitchFamily="18" charset="0"/>
              </a:rPr>
              <a:t>І.Ю. Матюшенко</a:t>
            </a:r>
            <a:endParaRPr lang="uk-UA" sz="1600" b="1" dirty="0">
              <a:solidFill>
                <a:schemeClr val="accent1">
                  <a:lumMod val="25000"/>
                </a:schemeClr>
              </a:solidFill>
              <a:ea typeface="+mj-ea"/>
              <a:cs typeface="Mangal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989" y="5786454"/>
            <a:ext cx="1359668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ea typeface="+mj-ea"/>
                <a:cs typeface="Times New Roman" pitchFamily="18" charset="0"/>
              </a:rPr>
              <a:t>Харків </a:t>
            </a: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ea typeface="+mj-ea"/>
                <a:cs typeface="Times New Roman" pitchFamily="18" charset="0"/>
              </a:rPr>
              <a:t>2015</a:t>
            </a:r>
            <a:endParaRPr lang="uk-UA" sz="1600" b="1" dirty="0" smtClean="0">
              <a:solidFill>
                <a:schemeClr val="accent1">
                  <a:lumMod val="25000"/>
                </a:schemeClr>
              </a:solidFill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4000504"/>
            <a:ext cx="52864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uk-UA" sz="16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Доповідач:</a:t>
            </a:r>
          </a:p>
          <a:p>
            <a:pPr>
              <a:defRPr/>
            </a:pPr>
            <a:r>
              <a:rPr lang="uk-UA" sz="1600" b="1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к.т.н</a:t>
            </a: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., професор кафедри міжнародної  економіки та менеджменту </a:t>
            </a:r>
            <a:r>
              <a:rPr lang="uk-UA" sz="1600" b="1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ЗЕД</a:t>
            </a: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ХНЕУ імені </a:t>
            </a: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С.</a:t>
            </a:r>
            <a:r>
              <a:rPr lang="uk-UA" sz="1600" b="1" dirty="0" err="1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Кузнеця</a:t>
            </a:r>
            <a:endParaRPr lang="uk-UA" sz="1600" b="1" dirty="0" smtClean="0">
              <a:solidFill>
                <a:schemeClr val="accent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1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2908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Платформа земного типу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10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217" name="Picture 1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79296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572560" cy="400032"/>
          </a:xfrm>
        </p:spPr>
        <p:txBody>
          <a:bodyPr/>
          <a:lstStyle/>
          <a:p>
            <a:pPr algn="ctr"/>
            <a:r>
              <a:rPr lang="uk-UA" sz="2200" b="1" dirty="0" smtClean="0">
                <a:solidFill>
                  <a:schemeClr val="bg2">
                    <a:lumMod val="75000"/>
                  </a:schemeClr>
                </a:solidFill>
              </a:rPr>
              <a:t>Основні системи платформи земного виміру</a:t>
            </a:r>
            <a:endParaRPr lang="ru-RU" sz="2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11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985142"/>
            <a:ext cx="83582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Системи знань: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комплексні та нелінійні системи; теоретичні основи глобальних систем оточуючого середовища; нова дисципліна – наука про земні системи; високопродуктивні розрахунки, видобуток даних, моделювання та візуалізація; колективні дослідження за допомогою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інтернет-ресурсів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розвиток нейтральних міжнародних та місцевих «прикордонних» дорадчих організацій (наприклад, Міжнародного комісії з кліматичних змін); регіональні мережі з допомоги фермерам та іншим у вирішенні проблем з водою, засівами та домашньою худобою;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786058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 smtClean="0"/>
              <a:t> </a:t>
            </a:r>
            <a:r>
              <a:rPr lang="uk-UA" sz="1600" i="1" dirty="0" smtClean="0"/>
              <a:t>      </a:t>
            </a:r>
            <a:r>
              <a:rPr lang="uk-UA" sz="16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Системи </a:t>
            </a:r>
            <a:r>
              <a:rPr lang="uk-UA" sz="16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та інструменти моніторингу/управління:</a:t>
            </a:r>
            <a:r>
              <a:rPr lang="uk-UA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1600" dirty="0" smtClean="0"/>
              <a:t>системи та моделі якості й температури повітря й води, руху транспорту, землекористування, глобальних </a:t>
            </a:r>
            <a:r>
              <a:rPr lang="uk-UA" sz="1600" dirty="0" smtClean="0"/>
              <a:t>електричних та </a:t>
            </a:r>
            <a:r>
              <a:rPr lang="uk-UA" sz="1600" dirty="0" smtClean="0"/>
              <a:t>магнітних мереж, взаємодії Сонце-Земля та ін.; GPS-технології для управління транспортом та відстеження ключових видів; моделювання/симуляція для більш надійного прогнозування надзвичайних погодних умов, надзвичайних випадків в енергетичних системах та </a:t>
            </a:r>
            <a:r>
              <a:rPr lang="uk-UA" sz="1600" dirty="0" err="1" smtClean="0"/>
              <a:t>телекомунікаціях</a:t>
            </a:r>
            <a:r>
              <a:rPr lang="uk-UA" sz="1600" dirty="0" smtClean="0"/>
              <a:t>;</a:t>
            </a:r>
          </a:p>
          <a:p>
            <a:endParaRPr lang="ru-RU" sz="1600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58" y="4357694"/>
            <a:ext cx="8358246" cy="212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Інформаційні технології: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розширення діапазону частот та доступу до комп’ютерних мереж, глобальна звичка до мобільних пристроїв та численних додатків; більша кількість колективних розрахунків та розширений доступ до даних земних систем.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Енергія: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галузі відновлюваної енергії, такі, як енергія сонця, вітру, біопаливо та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енергоефективні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технології, що стимулюють появу професій та нових поглядів.</a:t>
            </a:r>
            <a:endParaRPr lang="ru-RU" sz="1600" dirty="0" smtClean="0"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Космічні програми: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зростання інвестицій шляхом розвитку державного та приватного секторів.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00032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Платформа соціального виміру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12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169" name="Picture 1" descr="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792961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2908"/>
          </a:xfrm>
        </p:spPr>
        <p:txBody>
          <a:bodyPr/>
          <a:lstStyle/>
          <a:p>
            <a:pPr algn="ctr"/>
            <a:r>
              <a:rPr lang="uk-UA" sz="2300" b="1" dirty="0" smtClean="0">
                <a:solidFill>
                  <a:schemeClr val="bg2">
                    <a:lumMod val="75000"/>
                  </a:schemeClr>
                </a:solidFill>
              </a:rPr>
              <a:t>Основні тенденції розвитку платформи соціального виміру </a:t>
            </a:r>
            <a:endParaRPr lang="ru-RU" sz="23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13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947934"/>
            <a:ext cx="850112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uk-UA" sz="16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</a:rPr>
              <a:t>Проактивна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</a:rPr>
              <a:t>, системна, цілісна конвергенція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буде розвиватися у різних сферах знань, </a:t>
            </a:r>
            <a:r>
              <a:rPr lang="uk-UA" sz="1600" dirty="0" smtClean="0">
                <a:latin typeface="Arial" pitchFamily="34" charset="0"/>
                <a:ea typeface="Times New Roman" pitchFamily="18" charset="0"/>
              </a:rPr>
              <a:t>технолог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ій та суспільства.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Будуть розроблені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мови конвергенції високого рівня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ідентифікації інтеграторів серед доменів та спрощення інтеграції між платформами для посилення творчого потенціалу та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інноваційності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Увага буде сконцентрована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на індивідуальній освіті та саморегульованій конвергенції в межах спільнот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Державні установи та правила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будуть оновлені для підтримки та посилення конвергенції.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Наука про конвергенцію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виникне у контекстах прийняття рішень, виробництва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uk-UA" sz="16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Завдання </a:t>
            </a:r>
            <a:r>
              <a:rPr lang="uk-UA" sz="16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</a:rPr>
              <a:t>щодо досягнення такого розвитку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включають:</a:t>
            </a:r>
            <a:endParaRPr lang="ru-RU" sz="1600" dirty="0" smtClean="0"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>
                <a:tab pos="628650" algn="l"/>
              </a:tabLst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створення великого пакету засобів підтримки конвергенції на всіх фазах інноваційної спіралі: вдосконалені системні методи, колективні підходи, такі як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психо-кібер-фізічні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платформи, інформатика, виробничі рішення, моделі фінансування перспективних теоретичних досліджень, незалежні суспільства та відкрите правління.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>
                <a:tab pos="628650" algn="l"/>
              </a:tabLst>
            </a:pPr>
            <a:r>
              <a:rPr lang="uk-UA" sz="1500" dirty="0" smtClean="0">
                <a:latin typeface="Arial" pitchFamily="34" charset="0"/>
                <a:cs typeface="Arial" pitchFamily="34" charset="0"/>
              </a:rPr>
              <a:t>нові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механізми фінансування, які б створили умови для ідей </a:t>
            </a:r>
            <a:r>
              <a:rPr lang="uk-UA" sz="1500" dirty="0" err="1" smtClean="0">
                <a:latin typeface="Arial" pitchFamily="34" charset="0"/>
                <a:cs typeface="Arial" pitchFamily="34" charset="0"/>
              </a:rPr>
              <a:t>конвергенційної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 науки/технологій, наприклад, виношування ідеї перед її офіційною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пропозицією.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>
                <a:tab pos="628650" algn="l"/>
              </a:tabLst>
            </a:pPr>
            <a:r>
              <a:rPr lang="uk-UA" sz="1500" dirty="0" smtClean="0">
                <a:latin typeface="Arial" pitchFamily="34" charset="0"/>
                <a:cs typeface="Arial" pitchFamily="34" charset="0"/>
              </a:rPr>
              <a:t>вдосконалення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технік мережевої візуалізації для визначення </a:t>
            </a:r>
            <a:r>
              <a:rPr lang="uk-UA" sz="1500" dirty="0" err="1" smtClean="0">
                <a:latin typeface="Arial" pitchFamily="34" charset="0"/>
                <a:cs typeface="Arial" pitchFamily="34" charset="0"/>
              </a:rPr>
              <a:t>синергетичних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можливостей в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межах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інших міждисциплінарних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груп.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>
                <a:tab pos="628650" algn="l"/>
              </a:tabLst>
            </a:pPr>
            <a:r>
              <a:rPr lang="uk-UA" sz="1500" dirty="0" smtClean="0">
                <a:latin typeface="Arial" pitchFamily="34" charset="0"/>
                <a:cs typeface="Arial" pitchFamily="34" charset="0"/>
              </a:rPr>
              <a:t>міжнародний </a:t>
            </a:r>
            <a:r>
              <a:rPr lang="uk-UA" sz="1500" dirty="0" smtClean="0">
                <a:latin typeface="Arial" pitchFamily="34" charset="0"/>
                <a:cs typeface="Arial" pitchFamily="34" charset="0"/>
              </a:rPr>
              <a:t>обмін моделями для аналізу глобальних інвестицій у  дослідження і розробки у таких сферах, як гібридне виробництво, медично-когнітивний прогрес та наука про управління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001156" cy="400032"/>
          </a:xfrm>
        </p:spPr>
        <p:txBody>
          <a:bodyPr/>
          <a:lstStyle/>
          <a:p>
            <a:pPr algn="ctr"/>
            <a:r>
              <a:rPr lang="uk-UA" sz="2200" b="1" dirty="0" smtClean="0">
                <a:solidFill>
                  <a:schemeClr val="bg2">
                    <a:lumMod val="75000"/>
                  </a:schemeClr>
                </a:solidFill>
              </a:rPr>
              <a:t>Прогноз розвитку конвергенції NBIC-технологій на 10 років</a:t>
            </a:r>
            <a:endParaRPr lang="uk-UA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429288"/>
          </a:xfrm>
        </p:spPr>
        <p:txBody>
          <a:bodyPr/>
          <a:lstStyle/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міждисциплінарні дослідження перетворяться у </a:t>
            </a:r>
            <a:r>
              <a:rPr lang="uk-UA" sz="18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трансдисциплінарну</a:t>
            </a:r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науку</a:t>
            </a:r>
            <a:r>
              <a:rPr lang="uk-UA" sz="1800" dirty="0" smtClean="0"/>
              <a:t>, яка створить абсолютно нові області знань на перетині традиційних дисциплін;</a:t>
            </a:r>
          </a:p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кожен з блоків NBIC продовжить еволюціонувати</a:t>
            </a:r>
            <a:r>
              <a:rPr lang="uk-UA" sz="1800" dirty="0" smtClean="0"/>
              <a:t>, стаючи все більш незалежним та потужним; буде зростати використання інструментів і методологій, спочатку розроблених експертами для спеціального застосування поза межами вказаних дисциплін;</a:t>
            </a:r>
          </a:p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з’явиться </a:t>
            </a:r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абсолютно новий клас конвергентних технологій</a:t>
            </a:r>
            <a:r>
              <a:rPr lang="uk-UA" sz="1800" dirty="0" smtClean="0"/>
              <a:t>, який не буде пов’язаний з жодним з блоків </a:t>
            </a:r>
            <a:r>
              <a:rPr lang="uk-UA" sz="1800" dirty="0" smtClean="0"/>
              <a:t>NBIC; </a:t>
            </a:r>
            <a:r>
              <a:rPr lang="uk-UA" sz="1800" dirty="0" smtClean="0"/>
              <a:t>він допоможе швидше поєднати спільні наукові, технологічні та соціальні цілі</a:t>
            </a:r>
            <a:r>
              <a:rPr lang="uk-UA" sz="1800" dirty="0" smtClean="0"/>
              <a:t>;</a:t>
            </a:r>
          </a:p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нові додаткові технології будуть розвиватися на межі доменів NBIC</a:t>
            </a:r>
            <a:r>
              <a:rPr lang="uk-UA" sz="1800" dirty="0" smtClean="0"/>
              <a:t>;</a:t>
            </a:r>
          </a:p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будуть розвиватися нові освітні парадигми </a:t>
            </a:r>
            <a:r>
              <a:rPr lang="uk-UA" sz="1800" dirty="0" smtClean="0"/>
              <a:t>для надання можливості студентам, науковцям-практикам та інженерам поглибити та розширити знання, які потрібні їм для створення і використання нових інструментів, що дозволять суспільству реалізувати потенціал конвергентних технологій;</a:t>
            </a:r>
          </a:p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підвищиться комунікативний та когнітивний потенціал</a:t>
            </a:r>
            <a:r>
              <a:rPr lang="uk-UA" sz="18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uk-UA" sz="1800" dirty="0" smtClean="0"/>
              <a:t>для індивідуумів та спільнот;</a:t>
            </a:r>
          </a:p>
          <a:p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підвищиться фізичний та оздоровчий потенціал </a:t>
            </a:r>
            <a:r>
              <a:rPr lang="uk-UA" sz="1800" dirty="0" smtClean="0"/>
              <a:t>з метою досягнення благополуччя.</a:t>
            </a:r>
          </a:p>
          <a:p>
            <a:endParaRPr lang="uk-UA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16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7147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Конвергенція </a:t>
            </a:r>
            <a:r>
              <a:rPr lang="uk-UA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знань і технологій для суспільства</a:t>
            </a:r>
            <a:endParaRPr lang="uk-UA" sz="2400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2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500726"/>
          </a:xfrm>
        </p:spPr>
        <p:txBody>
          <a:bodyPr/>
          <a:lstStyle/>
          <a:p>
            <a:pPr>
              <a:buNone/>
            </a:pPr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Конвергенція знань та технологій для суспільства (КЗТС)</a:t>
            </a:r>
            <a:r>
              <a:rPr lang="uk-UA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1800" dirty="0" smtClean="0"/>
              <a:t>– це головний напрямок прогресу у суспільстві </a:t>
            </a:r>
            <a:r>
              <a:rPr lang="uk-UA" sz="1800" dirty="0" smtClean="0"/>
              <a:t>знань </a:t>
            </a:r>
            <a:r>
              <a:rPr lang="en-US" sz="1800" dirty="0" smtClean="0"/>
              <a:t>XXI </a:t>
            </a:r>
            <a:r>
              <a:rPr lang="uk-UA" sz="1800" dirty="0" smtClean="0"/>
              <a:t>століття</a:t>
            </a:r>
            <a:r>
              <a:rPr lang="uk-UA" sz="1800" dirty="0" smtClean="0"/>
              <a:t>.</a:t>
            </a:r>
          </a:p>
          <a:p>
            <a:pPr>
              <a:buNone/>
            </a:pPr>
            <a:r>
              <a:rPr lang="uk-UA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КЗТС</a:t>
            </a:r>
            <a:r>
              <a:rPr lang="uk-UA" sz="1800" b="1" i="1" dirty="0" smtClean="0">
                <a:solidFill>
                  <a:srgbClr val="00B050"/>
                </a:solidFill>
              </a:rPr>
              <a:t> </a:t>
            </a:r>
            <a:r>
              <a:rPr lang="uk-UA" sz="1800" dirty="0" smtClean="0"/>
              <a:t>– зростаюча та схильна до </a:t>
            </a:r>
            <a:r>
              <a:rPr lang="uk-UA" sz="1800" dirty="0" err="1" smtClean="0"/>
              <a:t>транформацій</a:t>
            </a:r>
            <a:r>
              <a:rPr lang="uk-UA" sz="1800" dirty="0" smtClean="0"/>
              <a:t> взаємодія між, здавалося б, різними категоріями: технологіями, суспільством та </a:t>
            </a:r>
            <a:r>
              <a:rPr lang="en-US" sz="1800" dirty="0" smtClean="0"/>
              <a:t>c</a:t>
            </a:r>
            <a:r>
              <a:rPr lang="uk-UA" sz="1800" dirty="0" err="1" smtClean="0"/>
              <a:t>ферами</a:t>
            </a:r>
            <a:r>
              <a:rPr lang="uk-UA" sz="1800" dirty="0" smtClean="0"/>
              <a:t> людської діяльності для досягнення взаємних сумісності, синергізму та взаємопроникнення, створення за допомогою цих процесів доданої вартості і  розширення для задоволення потреб людства та досягнення спільних цілей</a:t>
            </a:r>
            <a:r>
              <a:rPr lang="uk-UA" sz="1800" dirty="0" smtClean="0"/>
              <a:t>.</a:t>
            </a:r>
          </a:p>
          <a:p>
            <a:pPr>
              <a:buNone/>
            </a:pPr>
            <a:r>
              <a:rPr lang="uk-UA" sz="1800" dirty="0" smtClean="0"/>
              <a:t>Конвергенція прогресує </a:t>
            </a:r>
            <a:r>
              <a:rPr lang="uk-UA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етапами</a:t>
            </a:r>
            <a:r>
              <a:rPr lang="uk-UA" sz="1800" dirty="0" smtClean="0"/>
              <a:t> протягом останніх кількох десятиліть, починаючи з </a:t>
            </a:r>
            <a:r>
              <a:rPr lang="uk-UA" sz="1800" b="1" i="1" dirty="0" err="1" smtClean="0">
                <a:solidFill>
                  <a:srgbClr val="00B050"/>
                </a:solidFill>
              </a:rPr>
              <a:t>нанотехнологій</a:t>
            </a:r>
            <a:r>
              <a:rPr lang="uk-UA" sz="1800" b="1" i="1" dirty="0" smtClean="0">
                <a:solidFill>
                  <a:srgbClr val="00B050"/>
                </a:solidFill>
              </a:rPr>
              <a:t> </a:t>
            </a:r>
            <a:r>
              <a:rPr lang="uk-UA" sz="1800" i="1" dirty="0" smtClean="0"/>
              <a:t>для матеріального світу</a:t>
            </a:r>
            <a:r>
              <a:rPr lang="uk-UA" sz="1800" dirty="0" smtClean="0"/>
              <a:t>; це, у свою чергу, призводить до </a:t>
            </a:r>
            <a:r>
              <a:rPr lang="uk-UA" sz="1800" b="1" i="1" dirty="0" smtClean="0">
                <a:solidFill>
                  <a:srgbClr val="00B050"/>
                </a:solidFill>
              </a:rPr>
              <a:t>конвергенції </a:t>
            </a:r>
            <a:r>
              <a:rPr lang="uk-UA" sz="1800" b="1" i="1" dirty="0" err="1" smtClean="0">
                <a:solidFill>
                  <a:srgbClr val="00B050"/>
                </a:solidFill>
              </a:rPr>
              <a:t>нанотехнологій</a:t>
            </a:r>
            <a:r>
              <a:rPr lang="uk-UA" sz="1800" b="1" i="1" dirty="0" smtClean="0">
                <a:solidFill>
                  <a:srgbClr val="00B050"/>
                </a:solidFill>
              </a:rPr>
              <a:t>, біотехнологій, інформаційних технологій та </a:t>
            </a:r>
            <a:r>
              <a:rPr lang="uk-UA" sz="1800" b="1" i="1" dirty="0" err="1" smtClean="0">
                <a:solidFill>
                  <a:srgbClr val="00B050"/>
                </a:solidFill>
              </a:rPr>
              <a:t>когнітивістики</a:t>
            </a:r>
            <a:r>
              <a:rPr lang="uk-UA" sz="1800" b="1" i="1" dirty="0" smtClean="0">
                <a:solidFill>
                  <a:srgbClr val="00B050"/>
                </a:solidFill>
              </a:rPr>
              <a:t> (NBIC)</a:t>
            </a:r>
            <a:r>
              <a:rPr lang="uk-UA" sz="1800" dirty="0" smtClean="0">
                <a:solidFill>
                  <a:srgbClr val="00B050"/>
                </a:solidFill>
              </a:rPr>
              <a:t> </a:t>
            </a:r>
            <a:r>
              <a:rPr lang="uk-UA" sz="1800" dirty="0" smtClean="0"/>
              <a:t>для передових технологій. </a:t>
            </a:r>
            <a:r>
              <a:rPr lang="uk-UA" sz="1800" b="1" i="1" dirty="0" smtClean="0">
                <a:solidFill>
                  <a:srgbClr val="C00000"/>
                </a:solidFill>
              </a:rPr>
              <a:t>КЗТС </a:t>
            </a:r>
            <a:r>
              <a:rPr lang="uk-UA" sz="1800" b="1" i="1" dirty="0" smtClean="0">
                <a:solidFill>
                  <a:srgbClr val="C00000"/>
                </a:solidFill>
              </a:rPr>
              <a:t>є третьою стадією конвергенції</a:t>
            </a:r>
            <a:r>
              <a:rPr lang="uk-UA" sz="1800" b="1" dirty="0" smtClean="0">
                <a:solidFill>
                  <a:srgbClr val="C00000"/>
                </a:solidFill>
              </a:rPr>
              <a:t>. </a:t>
            </a:r>
            <a:endParaRPr lang="uk-UA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П’ять </a:t>
            </a:r>
            <a:r>
              <a:rPr lang="uk-UA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універсальних </a:t>
            </a:r>
            <a:r>
              <a:rPr lang="uk-UA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принципів:</a:t>
            </a:r>
            <a:r>
              <a:rPr lang="uk-UA" sz="1800" dirty="0" smtClean="0"/>
              <a:t> </a:t>
            </a:r>
            <a:r>
              <a:rPr lang="uk-UA" sz="1800" dirty="0" smtClean="0"/>
              <a:t>(1) взаємозалежність всіх компонентів природи та суспільства; (2) аналіз рішень для досліджень, розвитку та застосування, що базується на динамічній системно-логічній дедукції; (3) посилення креативності та інновацій за допомогою еволюційних процесів </a:t>
            </a:r>
            <a:r>
              <a:rPr lang="uk-UA" sz="1800" dirty="0" smtClean="0"/>
              <a:t>конвергенції; </a:t>
            </a:r>
            <a:r>
              <a:rPr lang="uk-UA" sz="1800" dirty="0" smtClean="0"/>
              <a:t>(4) вигода від </a:t>
            </a:r>
            <a:r>
              <a:rPr lang="uk-UA" sz="1800" dirty="0" err="1" smtClean="0"/>
              <a:t>міждоменних</a:t>
            </a:r>
            <a:r>
              <a:rPr lang="uk-UA" sz="1800" dirty="0" smtClean="0"/>
              <a:t> мов високого рівня у створенні нових рішень та підтримці передачі нових знань; (5) цінність перспективних фундаментальних досліджень, втілених у глобальних наукових проблемах</a:t>
            </a:r>
            <a:endParaRPr lang="ru-RU" sz="1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7147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Механізми конвергенції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3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857232"/>
            <a:ext cx="76438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4342647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Посиленої взаємозалежності між природною та людською системами форм діяльності включає 4 платформи: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-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фундаментальні передові інструменти та технології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нано-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біо-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інфо-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 когнітивні технології) у системному підході;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-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платформа людського виміру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що характеризується взаємодією між людьми, машинами та оточуючим середовищем;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-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платформа земного виміру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просторе середовище для людської діяльності у масштабах планети Земля;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- 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соціальна платформа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яка характеризується індивідуальною та колективною діяльністю людства, організацій та систем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85752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Фази </a:t>
            </a:r>
            <a:r>
              <a:rPr lang="uk-UA" sz="2400" b="1" dirty="0" err="1" smtClean="0">
                <a:solidFill>
                  <a:schemeClr val="bg2">
                    <a:lumMod val="75000"/>
                  </a:schemeClr>
                </a:solidFill>
              </a:rPr>
              <a:t>КЗТС-конвергенції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4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5361" name="Picture 1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814393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428628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Створення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когнітивного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суспільства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для підтримки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ідеї сталого (самодостатнього) розвитку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endParaRPr lang="uk-U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5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4337" name="Picture 1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500174"/>
            <a:ext cx="429577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412432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285752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Платформа базових інструментів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313" name="Picture 1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1439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15394" cy="500066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Платформа людського виміру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289" name="Picture 1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5719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Спрямування платформи людського виміру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8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87154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Платформа людського виміру КЗТС </a:t>
            </a:r>
            <a:r>
              <a:rPr lang="uk-UA" dirty="0" smtClean="0"/>
              <a:t>спрямована на взаємодії типу людина-людина, людина-технологія та людина-оточуюче </a:t>
            </a:r>
            <a:r>
              <a:rPr lang="uk-UA" dirty="0" smtClean="0"/>
              <a:t>середовище:</a:t>
            </a:r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Галузь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NBIC з найпотужнішим та безпосереднім впливом на життя людей </a:t>
            </a:r>
            <a:r>
              <a:rPr lang="uk-UA" sz="1600" dirty="0" smtClean="0"/>
              <a:t>сьогодні та у короткостроковому майбутньому – це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інформаційні технології</a:t>
            </a:r>
            <a:r>
              <a:rPr lang="uk-UA" sz="1600" dirty="0" smtClean="0"/>
              <a:t>, хоча вони розвиваються разом з </a:t>
            </a:r>
            <a:r>
              <a:rPr lang="uk-UA" sz="1600" dirty="0" err="1" smtClean="0"/>
              <a:t>нанонаукою</a:t>
            </a:r>
            <a:r>
              <a:rPr lang="uk-UA" sz="1600" dirty="0" smtClean="0"/>
              <a:t>, біотехнологіями та </a:t>
            </a:r>
            <a:r>
              <a:rPr lang="uk-UA" sz="1600" dirty="0" err="1" smtClean="0"/>
              <a:t>когнітивістикою</a:t>
            </a:r>
            <a:r>
              <a:rPr lang="uk-UA" sz="1600" dirty="0" smtClean="0"/>
              <a:t>;</a:t>
            </a: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Демократизація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мережі Інтернет </a:t>
            </a:r>
            <a:r>
              <a:rPr lang="uk-UA" sz="1600" dirty="0" smtClean="0"/>
              <a:t>відбулася через «</a:t>
            </a:r>
            <a:r>
              <a:rPr lang="ru-RU" sz="1600" dirty="0" err="1" smtClean="0"/>
              <a:t>Web</a:t>
            </a:r>
            <a:r>
              <a:rPr lang="ru-RU" sz="1600" dirty="0" smtClean="0"/>
              <a:t> 2.0</a:t>
            </a:r>
            <a:r>
              <a:rPr lang="uk-UA" sz="1600" dirty="0" smtClean="0"/>
              <a:t>», «розрахунки у хмарі», «соціальні мережі», відкрите програмне забезпечення та інші засоби для створення </a:t>
            </a:r>
            <a:r>
              <a:rPr lang="uk-UA" sz="1600" dirty="0" err="1" smtClean="0"/>
              <a:t>інтернет-контенту</a:t>
            </a:r>
            <a:r>
              <a:rPr lang="uk-UA" sz="1600" dirty="0" smtClean="0"/>
              <a:t> та управління ним індивідами, а не великими компаніями або державними </a:t>
            </a:r>
            <a:r>
              <a:rPr lang="uk-UA" sz="1600" dirty="0" smtClean="0"/>
              <a:t>агентствами;</a:t>
            </a: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З’явився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новий погляд на обробку даних як на послугу (обмін знаннями)</a:t>
            </a:r>
            <a:r>
              <a:rPr lang="uk-UA" sz="1600" dirty="0" smtClean="0"/>
              <a:t>, а не як на продаж апаратних та програмних </a:t>
            </a:r>
            <a:r>
              <a:rPr lang="uk-UA" sz="1600" dirty="0" smtClean="0"/>
              <a:t>засобів;</a:t>
            </a: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Держави</a:t>
            </a:r>
            <a:r>
              <a:rPr lang="uk-UA" sz="1600" dirty="0" smtClean="0"/>
              <a:t>, що розвиваються, швидко призвичаїлися до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мобільного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зв’язку та розрахункових систем</a:t>
            </a:r>
            <a:r>
              <a:rPr lang="uk-UA" sz="1600" dirty="0" smtClean="0"/>
              <a:t>;</a:t>
            </a: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За </a:t>
            </a:r>
            <a:r>
              <a:rPr lang="uk-UA" sz="1600" dirty="0" smtClean="0"/>
              <a:t>підтримки КЗТС відбувся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розвиток наукових баз даних колективного використання</a:t>
            </a:r>
            <a:r>
              <a:rPr lang="uk-UA" sz="1600" dirty="0" smtClean="0"/>
              <a:t>, наукового співробітництва та віртуальних організацій з підтримки обміну дослідженнями та </a:t>
            </a:r>
            <a:r>
              <a:rPr lang="uk-UA" sz="1600" dirty="0" smtClean="0"/>
              <a:t>розробками;</a:t>
            </a: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Державні </a:t>
            </a:r>
            <a:r>
              <a:rPr lang="uk-UA" sz="1600" dirty="0" smtClean="0"/>
              <a:t>агентства почали використовувати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«віртуальні групові дискусії» для перегляду науково-дослідних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пропозицій </a:t>
            </a:r>
            <a:r>
              <a:rPr lang="uk-UA" sz="1600" dirty="0" smtClean="0"/>
              <a:t>як приклад широко поширеного використання віддалених зустрічей та систем обміну </a:t>
            </a:r>
            <a:r>
              <a:rPr lang="uk-UA" sz="1600" dirty="0" smtClean="0"/>
              <a:t>документами;</a:t>
            </a:r>
            <a:endParaRPr lang="ru-RU" sz="1600" dirty="0" smtClean="0"/>
          </a:p>
          <a:p>
            <a:pPr lvl="0">
              <a:buFont typeface="Wingdings" pitchFamily="2" charset="2"/>
              <a:buChar char="§"/>
            </a:pPr>
            <a:r>
              <a:rPr lang="uk-UA" sz="1600" dirty="0" smtClean="0"/>
              <a:t> 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Для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покращення взаємодії між роботами та людьми </a:t>
            </a:r>
            <a:r>
              <a:rPr lang="uk-UA" sz="1600" dirty="0" smtClean="0"/>
              <a:t>для вигоди останніх була розроблена нова галузь </a:t>
            </a:r>
            <a:r>
              <a:rPr lang="uk-UA" sz="1600" dirty="0" smtClean="0"/>
              <a:t>досліджень;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uk-UA" sz="1600" dirty="0" smtClean="0"/>
              <a:t> 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Концепція </a:t>
            </a:r>
            <a:r>
              <a:rPr lang="uk-UA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якості життя </a:t>
            </a:r>
            <a:r>
              <a:rPr lang="uk-UA" sz="1600" dirty="0" smtClean="0"/>
              <a:t>трансформувалася з суто економічної до більш ширшої та абстрактної форми.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00032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</a:rPr>
              <a:t>Переміщення інформаційних технологій та робототехніки на споживчий рівень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142852"/>
            <a:ext cx="2422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Слайд № 9</a:t>
            </a: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41" name="Picture 1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142984"/>
            <a:ext cx="70723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1164</Words>
  <Application>Microsoft Office PowerPoint</Application>
  <PresentationFormat>Экран (4:3)</PresentationFormat>
  <Paragraphs>75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Пиксел</vt:lpstr>
      <vt:lpstr>НАУКОВО-ДОСЛІДНИЙ ЦЕНТР ІНДУСТРІАЛЬНИХ ПРОБЛЕМ РОЗВИТКУ  НАН України  ХАРКІВСЬКИЙ НАЦІОНАЛЬНИЙ ЕКОНОМІЧНИЙ УНІВЕРСИТЕТ   Конкурентоспроможність та інновації: проблеми науки і практики 18.11.2015      </vt:lpstr>
      <vt:lpstr>Конвергенція знань і технологій для суспільства</vt:lpstr>
      <vt:lpstr>Механізми конвергенції</vt:lpstr>
      <vt:lpstr>Фази КЗТС-конвергенції  </vt:lpstr>
      <vt:lpstr>Створення когнітивного суспільства для підтримки ідеї сталого (самодостатнього) розвитку  </vt:lpstr>
      <vt:lpstr>Платформа базових інструментів </vt:lpstr>
      <vt:lpstr>Платформа людського виміру</vt:lpstr>
      <vt:lpstr>Спрямування платформи людського виміру</vt:lpstr>
      <vt:lpstr>Переміщення інформаційних технологій та робототехніки на споживчий рівень</vt:lpstr>
      <vt:lpstr>Платформа земного типу</vt:lpstr>
      <vt:lpstr>Основні системи платформи земного виміру</vt:lpstr>
      <vt:lpstr>Платформа соціального виміру</vt:lpstr>
      <vt:lpstr>Основні тенденції розвитку платформи соціального виміру </vt:lpstr>
      <vt:lpstr>Прогноз розвитку конвергенції NBIC-технологій на 10 років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Глобализация и устойчивое развитие     ИНСТИТУТ ЭНЕРГЕТИЧЕСКОЙ СТРАТЕГИИ   </dc:title>
  <dc:creator>www.PHILka.RU</dc:creator>
  <cp:lastModifiedBy>Admin</cp:lastModifiedBy>
  <cp:revision>364</cp:revision>
  <dcterms:created xsi:type="dcterms:W3CDTF">2012-05-13T16:17:23Z</dcterms:created>
  <dcterms:modified xsi:type="dcterms:W3CDTF">2015-11-18T07:51:46Z</dcterms:modified>
</cp:coreProperties>
</file>