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531" r:id="rId1"/>
  </p:sldMasterIdLst>
  <p:notesMasterIdLst>
    <p:notesMasterId r:id="rId21"/>
  </p:notesMasterIdLst>
  <p:handoutMasterIdLst>
    <p:handoutMasterId r:id="rId22"/>
  </p:handoutMasterIdLst>
  <p:sldIdLst>
    <p:sldId id="357" r:id="rId2"/>
    <p:sldId id="371" r:id="rId3"/>
    <p:sldId id="374" r:id="rId4"/>
    <p:sldId id="353" r:id="rId5"/>
    <p:sldId id="373" r:id="rId6"/>
    <p:sldId id="346" r:id="rId7"/>
    <p:sldId id="367" r:id="rId8"/>
    <p:sldId id="345" r:id="rId9"/>
    <p:sldId id="368" r:id="rId10"/>
    <p:sldId id="365" r:id="rId11"/>
    <p:sldId id="375" r:id="rId12"/>
    <p:sldId id="364" r:id="rId13"/>
    <p:sldId id="366" r:id="rId14"/>
    <p:sldId id="363" r:id="rId15"/>
    <p:sldId id="369" r:id="rId16"/>
    <p:sldId id="370" r:id="rId17"/>
    <p:sldId id="360" r:id="rId18"/>
    <p:sldId id="362" r:id="rId19"/>
    <p:sldId id="372" r:id="rId20"/>
  </p:sldIdLst>
  <p:sldSz cx="9906000" cy="6858000" type="A4"/>
  <p:notesSz cx="9942513" cy="68151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9B6"/>
    <a:srgbClr val="FFFF99"/>
    <a:srgbClr val="B9D3FD"/>
    <a:srgbClr val="99FF99"/>
    <a:srgbClr val="660033"/>
    <a:srgbClr val="FFEBEB"/>
    <a:srgbClr val="993366"/>
    <a:srgbClr val="006600"/>
    <a:srgbClr val="CCFF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85" autoAdjust="0"/>
    <p:restoredTop sz="94636" autoAdjust="0"/>
  </p:normalViewPr>
  <p:slideViewPr>
    <p:cSldViewPr>
      <p:cViewPr>
        <p:scale>
          <a:sx n="100" d="100"/>
          <a:sy n="100" d="100"/>
        </p:scale>
        <p:origin x="-302" y="10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392" y="-96"/>
      </p:cViewPr>
      <p:guideLst>
        <p:guide orient="horz" pos="2145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1\Downloads\1.45_Business_RD_Intensity_GovSupport_BusinessRD_Dec15201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086639410458343E-2"/>
          <c:y val="0.16045349024512737"/>
          <c:w val="0.89380843758726569"/>
          <c:h val="0.74805575295867843"/>
        </c:manualLayout>
      </c:layout>
      <c:bubbleChart>
        <c:varyColors val="0"/>
        <c:ser>
          <c:idx val="0"/>
          <c:order val="0"/>
          <c:spPr>
            <a:solidFill>
              <a:schemeClr val="accent1"/>
            </a:solidFill>
            <a:ln w="38100">
              <a:solidFill>
                <a:srgbClr val="1F497D">
                  <a:lumMod val="75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1F497D">
                    <a:lumMod val="75000"/>
                  </a:srgbClr>
                </a:solidFill>
              </a:ln>
              <a:effectLst/>
            </c:spPr>
          </c:dPt>
          <c:dPt>
            <c:idx val="20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chemeClr val="tx2">
                    <a:lumMod val="75000"/>
                  </a:schemeClr>
                </a:solidFill>
              </a:ln>
              <a:effectLst/>
            </c:spPr>
          </c:dPt>
          <c:dPt>
            <c:idx val="2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38100">
                <a:solidFill>
                  <a:schemeClr val="tx2"/>
                </a:solidFill>
              </a:ln>
            </c:spPr>
          </c:dPt>
          <c:dPt>
            <c:idx val="22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chemeClr val="tx2">
                    <a:lumMod val="50000"/>
                  </a:schemeClr>
                </a:solidFill>
              </a:ln>
            </c:spPr>
          </c:dPt>
          <c:dPt>
            <c:idx val="23"/>
            <c:invertIfNegative val="0"/>
            <c:bubble3D val="0"/>
            <c:spPr>
              <a:ln w="38100">
                <a:solidFill>
                  <a:schemeClr val="tx2">
                    <a:lumMod val="50000"/>
                  </a:schemeClr>
                </a:solidFill>
              </a:ln>
            </c:spPr>
          </c:dPt>
          <c:dPt>
            <c:idx val="24"/>
            <c:invertIfNegative val="0"/>
            <c:bubble3D val="0"/>
            <c:spPr>
              <a:ln w="38100">
                <a:solidFill>
                  <a:schemeClr val="tx2">
                    <a:lumMod val="50000"/>
                  </a:schemeClr>
                </a:solidFill>
              </a:ln>
            </c:spPr>
          </c:dPt>
          <c:dPt>
            <c:idx val="25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chemeClr val="tx2">
                    <a:lumMod val="50000"/>
                  </a:schemeClr>
                </a:solidFill>
              </a:ln>
            </c:spPr>
          </c:dPt>
          <c:dPt>
            <c:idx val="26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rgbClr val="002060"/>
                </a:solidFill>
              </a:ln>
            </c:spPr>
          </c:dPt>
          <c:dPt>
            <c:idx val="2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2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2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30"/>
            <c:invertIfNegative val="0"/>
            <c:bubble3D val="0"/>
            <c:spPr>
              <a:solidFill>
                <a:schemeClr val="accent2"/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3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3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3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3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381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35"/>
            <c:invertIfNegative val="0"/>
            <c:bubble3D val="0"/>
            <c:spPr>
              <a:solidFill>
                <a:srgbClr val="00B050"/>
              </a:solidFill>
              <a:ln w="38100">
                <a:solidFill>
                  <a:srgbClr val="00B050"/>
                </a:solidFill>
              </a:ln>
            </c:spPr>
          </c:dPt>
          <c:dPt>
            <c:idx val="36"/>
            <c:invertIfNegative val="0"/>
            <c:bubble3D val="0"/>
            <c:spPr>
              <a:solidFill>
                <a:schemeClr val="accent1"/>
              </a:solidFill>
              <a:ln w="38100"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/>
              <c:tx>
                <c:strRef>
                  <c:f>'[1.45_Business_RD_Intensity_GovSupport_BusinessRD_Dec152014.xls]Berd_GovtSupport_e'!$B$6</c:f>
                  <c:strCache>
                    <c:ptCount val="1"/>
                    <c:pt idx="0">
                      <c:v>USA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2952118924189601E-2"/>
                  <c:y val="-6.8692965532607744E-2"/>
                </c:manualLayout>
              </c:layout>
              <c:tx>
                <c:strRef>
                  <c:f>'[1.45_Business_RD_Intensity_GovSupport_BusinessRD_Dec152014.xls]Berd_GovtSupport_e'!$B$7</c:f>
                  <c:strCache>
                    <c:ptCount val="1"/>
                    <c:pt idx="0">
                      <c:v>FRA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803437718656705E-2"/>
                  <c:y val="-7.1962060699091224E-2"/>
                </c:manualLayout>
              </c:layout>
              <c:tx>
                <c:strRef>
                  <c:f>'[1.45_Business_RD_Intensity_GovSupport_BusinessRD_Dec152014.xls]Berd_GovtSupport_e'!$B$8</c:f>
                  <c:strCache>
                    <c:ptCount val="1"/>
                    <c:pt idx="0">
                      <c:v>CHN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strRef>
                  <c:f>'[1.45_Business_RD_Intensity_GovSupport_BusinessRD_Dec152014.xls]Berd_GovtSupport_e'!$B$9</c:f>
                  <c:strCache>
                    <c:ptCount val="1"/>
                    <c:pt idx="0">
                      <c:v>JPN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strRef>
                  <c:f>'[1.45_Business_RD_Intensity_GovSupport_BusinessRD_Dec152014.xls]Berd_GovtSupport_e'!$B$10</c:f>
                  <c:strCache>
                    <c:ptCount val="1"/>
                    <c:pt idx="0">
                      <c:v>KOR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8671183780407835E-2"/>
                  <c:y val="5.406432799161142E-2"/>
                </c:manualLayout>
              </c:layout>
              <c:tx>
                <c:strRef>
                  <c:f>'[1.45_Business_RD_Intensity_GovSupport_BusinessRD_Dec152014.xls]Berd_GovtSupport_e'!$B$11</c:f>
                  <c:strCache>
                    <c:ptCount val="1"/>
                    <c:pt idx="0">
                      <c:v>CAN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666575451568653E-2"/>
                  <c:y val="-3.9695010737892299E-2"/>
                </c:manualLayout>
              </c:layout>
              <c:tx>
                <c:strRef>
                  <c:f>'[1.45_Business_RD_Intensity_GovSupport_BusinessRD_Dec152014.xls]Berd_GovtSupport_e'!$B$12</c:f>
                  <c:strCache>
                    <c:ptCount val="1"/>
                    <c:pt idx="0">
                      <c:v>GBR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3381849870097779E-2"/>
                  <c:y val="-4.3839430684703327E-2"/>
                </c:manualLayout>
              </c:layout>
              <c:tx>
                <c:strRef>
                  <c:f>'[1.45_Business_RD_Intensity_GovSupport_BusinessRD_Dec152014.xls]Berd_GovtSupport_e'!$B$13</c:f>
                  <c:strCache>
                    <c:ptCount val="1"/>
                    <c:pt idx="0">
                      <c:v>AUS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8009969467680554E-2"/>
                  <c:y val="-4.1748308019809124E-2"/>
                </c:manualLayout>
              </c:layout>
              <c:tx>
                <c:strRef>
                  <c:f>'[1.45_Business_RD_Intensity_GovSupport_BusinessRD_Dec152014.xls]Berd_GovtSupport_e'!$B$14</c:f>
                  <c:strCache>
                    <c:ptCount val="1"/>
                    <c:pt idx="0">
                      <c:v>NLD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9845139852789743E-2"/>
                  <c:y val="4.2665526510512447E-2"/>
                </c:manualLayout>
              </c:layout>
              <c:tx>
                <c:strRef>
                  <c:f>'[1.45_Business_RD_Intensity_GovSupport_BusinessRD_Dec152014.xls]Berd_GovtSupport_e'!$B$15</c:f>
                  <c:strCache>
                    <c:ptCount val="1"/>
                    <c:pt idx="0">
                      <c:v>BRA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5.5839117372771746E-3"/>
                  <c:y val="1.2832402314537155E-2"/>
                </c:manualLayout>
              </c:layout>
              <c:tx>
                <c:strRef>
                  <c:f>'[1.45_Business_RD_Intensity_GovSupport_BusinessRD_Dec152014.xls]Berd_GovtSupport_e'!$B$16</c:f>
                  <c:strCache>
                    <c:ptCount val="1"/>
                    <c:pt idx="0">
                      <c:v>BEL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strRef>
                  <c:f>'[1.45_Business_RD_Intensity_GovSupport_BusinessRD_Dec152014.xls]Berd_GovtSupport_e'!$B$17</c:f>
                  <c:strCache>
                    <c:ptCount val="1"/>
                    <c:pt idx="0">
                      <c:v>RUS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0917392993843173E-3"/>
                  <c:y val="9.6503654948199933E-3"/>
                </c:manualLayout>
              </c:layout>
              <c:tx>
                <c:strRef>
                  <c:f>'[1.45_Business_RD_Intensity_GovSupport_BusinessRD_Dec152014.xls]Berd_GovtSupport_e'!$B$18</c:f>
                  <c:strCache>
                    <c:ptCount val="1"/>
                    <c:pt idx="0">
                      <c:v>TUR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3216758154521929E-2"/>
                  <c:y val="-3.4144276925462541E-2"/>
                </c:manualLayout>
              </c:layout>
              <c:tx>
                <c:strRef>
                  <c:f>'[1.45_Business_RD_Intensity_GovSupport_BusinessRD_Dec152014.xls]Berd_GovtSupport_e'!$B$19</c:f>
                  <c:strCache>
                    <c:ptCount val="1"/>
                    <c:pt idx="0">
                      <c:v>ITA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6.5250891630754745E-2"/>
                  <c:y val="-4.0403530971273031E-4"/>
                </c:manualLayout>
              </c:layout>
              <c:tx>
                <c:strRef>
                  <c:f>'[1.45_Business_RD_Intensity_GovSupport_BusinessRD_Dec152014.xls]Berd_GovtSupport_e'!$B$20</c:f>
                  <c:strCache>
                    <c:ptCount val="1"/>
                    <c:pt idx="0">
                      <c:v>AUT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6.3252913079115944E-2"/>
                  <c:y val="-1.6547946401620509E-2"/>
                </c:manualLayout>
              </c:layout>
              <c:tx>
                <c:strRef>
                  <c:f>'[1.45_Business_RD_Intensity_GovSupport_BusinessRD_Dec152014.xls]Berd_GovtSupport_e'!$B$21</c:f>
                  <c:strCache>
                    <c:ptCount val="1"/>
                    <c:pt idx="0">
                      <c:v>ESP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5.2269169030457092E-3"/>
                  <c:y val="4.9850467416349444E-3"/>
                </c:manualLayout>
              </c:layout>
              <c:tx>
                <c:strRef>
                  <c:f>'[1.45_Business_RD_Intensity_GovSupport_BusinessRD_Dec152014.xls]Berd_GovtSupport_e'!$B$22</c:f>
                  <c:strCache>
                    <c:ptCount val="1"/>
                    <c:pt idx="0">
                      <c:v>IRL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5.9372275202674489E-4"/>
                  <c:y val="1.6944266085949808E-3"/>
                </c:manualLayout>
              </c:layout>
              <c:tx>
                <c:strRef>
                  <c:f>'[1.45_Business_RD_Intensity_GovSupport_BusinessRD_Dec152014.xls]Berd_GovtSupport_e'!$B$23</c:f>
                  <c:strCache>
                    <c:ptCount val="1"/>
                    <c:pt idx="0">
                      <c:v>HUN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5.7451556727100795E-3"/>
                  <c:y val="6.6062690020798316E-3"/>
                </c:manualLayout>
              </c:layout>
              <c:tx>
                <c:strRef>
                  <c:f>'[1.45_Business_RD_Intensity_GovSupport_BusinessRD_Dec152014.xls]Berd_GovtSupport_e'!$B$24</c:f>
                  <c:strCache>
                    <c:ptCount val="1"/>
                    <c:pt idx="0">
                      <c:v>PRT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3.5179087968271919E-2"/>
                  <c:y val="-2.7495289704796408E-2"/>
                </c:manualLayout>
              </c:layout>
              <c:tx>
                <c:strRef>
                  <c:f>'[1.45_Business_RD_Intensity_GovSupport_BusinessRD_Dec152014.xls]Berd_GovtSupport_e'!$B$25</c:f>
                  <c:strCache>
                    <c:ptCount val="1"/>
                    <c:pt idx="0">
                      <c:v>CZE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3.8227879672696377E-2"/>
                  <c:y val="-2.7243873228887602E-2"/>
                </c:manualLayout>
              </c:layout>
              <c:tx>
                <c:strRef>
                  <c:f>'[1.45_Business_RD_Intensity_GovSupport_BusinessRD_Dec152014.xls]Berd_GovtSupport_e'!$B$26</c:f>
                  <c:strCache>
                    <c:ptCount val="1"/>
                    <c:pt idx="0">
                      <c:v>NOR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1.4643004531449354E-2"/>
                  <c:y val="-2.2127284483764442E-2"/>
                </c:manualLayout>
              </c:layout>
              <c:tx>
                <c:strRef>
                  <c:f>'[1.45_Business_RD_Intensity_GovSupport_BusinessRD_Dec152014.xls]Berd_GovtSupport_e'!$B$27</c:f>
                  <c:strCache>
                    <c:ptCount val="1"/>
                    <c:pt idx="0">
                      <c:v>ZAF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4.7526998844397315E-3"/>
                  <c:y val="1.6443314993981811E-2"/>
                </c:manualLayout>
              </c:layout>
              <c:tx>
                <c:strRef>
                  <c:f>'[1.45_Business_RD_Intensity_GovSupport_BusinessRD_Dec152014.xls]Berd_GovtSupport_e'!$B$28</c:f>
                  <c:strCache>
                    <c:ptCount val="1"/>
                    <c:pt idx="0">
                      <c:v>DNK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strRef>
                  <c:f>'[1.45_Business_RD_Intensity_GovSupport_BusinessRD_Dec152014.xls]Berd_GovtSupport_e'!$B$29</c:f>
                  <c:strCache>
                    <c:ptCount val="1"/>
                    <c:pt idx="0">
                      <c:v>SVN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1.0344604043378804E-2"/>
                  <c:y val="6.9534721443341337E-3"/>
                </c:manualLayout>
              </c:layout>
              <c:tx>
                <c:strRef>
                  <c:f>'[1.45_Business_RD_Intensity_GovSupport_BusinessRD_Dec152014.xls]Berd_GovtSupport_e'!$B$30</c:f>
                  <c:strCache>
                    <c:ptCount val="1"/>
                    <c:pt idx="0">
                      <c:v>CHL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9.7976940468003232E-3"/>
                  <c:y val="1.255087608103439E-2"/>
                </c:manualLayout>
              </c:layout>
              <c:tx>
                <c:strRef>
                  <c:f>'[1.45_Business_RD_Intensity_GovSupport_BusinessRD_Dec152014.xls]Berd_GovtSupport_e'!$B$31</c:f>
                  <c:strCache>
                    <c:ptCount val="1"/>
                    <c:pt idx="0">
                      <c:v>POL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2.7389902171490219E-2"/>
                  <c:y val="-1.6729734063093492E-2"/>
                </c:manualLayout>
              </c:layout>
              <c:tx>
                <c:strRef>
                  <c:f>'[1.45_Business_RD_Intensity_GovSupport_BusinessRD_Dec152014.xls]Berd_GovtSupport_e'!$B$32</c:f>
                  <c:strCache>
                    <c:ptCount val="1"/>
                    <c:pt idx="0">
                      <c:v>SVK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7"/>
              <c:layout>
                <c:manualLayout>
                  <c:x val="-2.711765237964206E-2"/>
                  <c:y val="-1.8518818222124197E-2"/>
                </c:manualLayout>
              </c:layout>
              <c:tx>
                <c:strRef>
                  <c:f>'[1.45_Business_RD_Intensity_GovSupport_BusinessRD_Dec152014.xls]Berd_GovtSupport_e'!$B$33</c:f>
                  <c:strCache>
                    <c:ptCount val="1"/>
                    <c:pt idx="0">
                      <c:v>EST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8"/>
              <c:layout/>
              <c:tx>
                <c:strRef>
                  <c:f>'[1.45_Business_RD_Intensity_GovSupport_BusinessRD_Dec152014.xls]Berd_GovtSupport_e'!$B$34</c:f>
                  <c:strCache>
                    <c:ptCount val="1"/>
                    <c:pt idx="0">
                      <c:v>FIN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strRef>
                  <c:f>'[1.45_Business_RD_Intensity_GovSupport_BusinessRD_Dec152014.xls]Berd_GovtSupport_e'!$B$35</c:f>
                  <c:strCache>
                    <c:ptCount val="1"/>
                    <c:pt idx="0">
                      <c:v>DEU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0"/>
              <c:layout>
                <c:manualLayout>
                  <c:x val="-2.711765237964206E-2"/>
                  <c:y val="-2.3298554054165949E-2"/>
                </c:manualLayout>
              </c:layout>
              <c:tx>
                <c:strRef>
                  <c:f>'[1.45_Business_RD_Intensity_GovSupport_BusinessRD_Dec152014.xls]Berd_GovtSupport_e'!$B$36</c:f>
                  <c:strCache>
                    <c:ptCount val="1"/>
                    <c:pt idx="0">
                      <c:v>LUX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1"/>
              <c:layout>
                <c:manualLayout>
                  <c:x val="-3.19471048848032E-2"/>
                  <c:y val="-1.8518630036139235E-2"/>
                </c:manualLayout>
              </c:layout>
              <c:tx>
                <c:strRef>
                  <c:f>'[1.45_Business_RD_Intensity_GovSupport_BusinessRD_Dec152014.xls]Berd_GovtSupport_e'!$B$37</c:f>
                  <c:strCache>
                    <c:ptCount val="1"/>
                    <c:pt idx="0">
                      <c:v>MEX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2"/>
              <c:layout>
                <c:manualLayout>
                  <c:x val="-4.1544100343204734E-3"/>
                  <c:y val="-4.1788579820591009E-3"/>
                </c:manualLayout>
              </c:layout>
              <c:tx>
                <c:strRef>
                  <c:f>'[1.45_Business_RD_Intensity_GovSupport_BusinessRD_Dec152014.xls]Berd_GovtSupport_e'!$B$38</c:f>
                  <c:strCache>
                    <c:ptCount val="1"/>
                    <c:pt idx="0">
                      <c:v>NZL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3"/>
              <c:layout>
                <c:manualLayout>
                  <c:x val="1.0818947925820685E-3"/>
                  <c:y val="6.0106603596761098E-4"/>
                </c:manualLayout>
              </c:layout>
              <c:tx>
                <c:strRef>
                  <c:f>'[1.45_Business_RD_Intensity_GovSupport_BusinessRD_Dec152014.xls]Berd_GovtSupport_e'!$B$39</c:f>
                  <c:strCache>
                    <c:ptCount val="1"/>
                    <c:pt idx="0">
                      <c:v>SWE</c:v>
                    </c:pt>
                  </c:strCache>
                </c:strRef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4"/>
              <c:layout/>
              <c:tx>
                <c:strRef>
                  <c:f>'[1.45_Business_RD_Intensity_GovSupport_BusinessRD_Dec152014.xls]Berd_GovtSupport_e'!$B$40</c:f>
                  <c:strCache>
                    <c:ptCount val="1"/>
                    <c:pt idx="0">
                      <c:v>CHE</c:v>
                    </c:pt>
                  </c:strCache>
                </c:strRef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5"/>
              <c:layout>
                <c:manualLayout>
                  <c:x val="-2.3488458625960627E-2"/>
                  <c:y val="2.928061014412788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ISR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'[1.45_Business_RD_Intensity_GovSupport_BusinessRD_Dec152014.xls]Berd_GovtSupport_e'!$D$6:$D$41</c:f>
              <c:numCache>
                <c:formatCode>#,##0.0000</c:formatCode>
                <c:ptCount val="36"/>
                <c:pt idx="0">
                  <c:v>0.26</c:v>
                </c:pt>
                <c:pt idx="1">
                  <c:v>0.37</c:v>
                </c:pt>
                <c:pt idx="2">
                  <c:v>0.11</c:v>
                </c:pt>
                <c:pt idx="3">
                  <c:v>0.11</c:v>
                </c:pt>
                <c:pt idx="4">
                  <c:v>0.41</c:v>
                </c:pt>
                <c:pt idx="5">
                  <c:v>0.21</c:v>
                </c:pt>
                <c:pt idx="6">
                  <c:v>0.16</c:v>
                </c:pt>
                <c:pt idx="7">
                  <c:v>0.15</c:v>
                </c:pt>
                <c:pt idx="8">
                  <c:v>0.22</c:v>
                </c:pt>
                <c:pt idx="9">
                  <c:v>0.13</c:v>
                </c:pt>
                <c:pt idx="10">
                  <c:v>0.27</c:v>
                </c:pt>
                <c:pt idx="11">
                  <c:v>0.41</c:v>
                </c:pt>
                <c:pt idx="12">
                  <c:v>7.0000000000000007E-2</c:v>
                </c:pt>
                <c:pt idx="13">
                  <c:v>0.06</c:v>
                </c:pt>
                <c:pt idx="14">
                  <c:v>0.24</c:v>
                </c:pt>
                <c:pt idx="15">
                  <c:v>0.12</c:v>
                </c:pt>
                <c:pt idx="16">
                  <c:v>0.23</c:v>
                </c:pt>
                <c:pt idx="17">
                  <c:v>0.25</c:v>
                </c:pt>
                <c:pt idx="18">
                  <c:v>0.13</c:v>
                </c:pt>
                <c:pt idx="19">
                  <c:v>0.19</c:v>
                </c:pt>
                <c:pt idx="20">
                  <c:v>0.14000000000000001</c:v>
                </c:pt>
                <c:pt idx="21">
                  <c:v>0.04</c:v>
                </c:pt>
                <c:pt idx="22">
                  <c:v>0.11</c:v>
                </c:pt>
                <c:pt idx="23">
                  <c:v>0.36</c:v>
                </c:pt>
                <c:pt idx="24">
                  <c:v>0.01</c:v>
                </c:pt>
                <c:pt idx="25">
                  <c:v>0.03</c:v>
                </c:pt>
                <c:pt idx="26">
                  <c:v>0.02</c:v>
                </c:pt>
                <c:pt idx="27">
                  <c:v>0.11</c:v>
                </c:pt>
                <c:pt idx="28">
                  <c:v>7.0000000000000007E-2</c:v>
                </c:pt>
                <c:pt idx="29">
                  <c:v>0.09</c:v>
                </c:pt>
                <c:pt idx="30">
                  <c:v>0.04</c:v>
                </c:pt>
                <c:pt idx="31">
                  <c:v>0.01</c:v>
                </c:pt>
                <c:pt idx="32">
                  <c:v>7.0000000000000007E-2</c:v>
                </c:pt>
                <c:pt idx="33">
                  <c:v>0.11</c:v>
                </c:pt>
                <c:pt idx="34">
                  <c:v>0.02</c:v>
                </c:pt>
                <c:pt idx="35">
                  <c:v>0.15</c:v>
                </c:pt>
              </c:numCache>
            </c:numRef>
          </c:xVal>
          <c:yVal>
            <c:numRef>
              <c:f>'[1.45_Business_RD_Intensity_GovSupport_BusinessRD_Dec152014.xls]Berd_GovtSupport_e'!$C$6:$C$41</c:f>
              <c:numCache>
                <c:formatCode>#,##0.000</c:formatCode>
                <c:ptCount val="36"/>
                <c:pt idx="0">
                  <c:v>1.9</c:v>
                </c:pt>
                <c:pt idx="1">
                  <c:v>1.44</c:v>
                </c:pt>
                <c:pt idx="2">
                  <c:v>1.22</c:v>
                </c:pt>
                <c:pt idx="3">
                  <c:v>2.57</c:v>
                </c:pt>
                <c:pt idx="4">
                  <c:v>2.87</c:v>
                </c:pt>
                <c:pt idx="5">
                  <c:v>0.88</c:v>
                </c:pt>
                <c:pt idx="6">
                  <c:v>1.03</c:v>
                </c:pt>
                <c:pt idx="7">
                  <c:v>1.23</c:v>
                </c:pt>
                <c:pt idx="8">
                  <c:v>1.1399999999999999</c:v>
                </c:pt>
                <c:pt idx="9">
                  <c:v>0.48</c:v>
                </c:pt>
                <c:pt idx="10">
                  <c:v>1.45</c:v>
                </c:pt>
                <c:pt idx="11">
                  <c:v>0.66</c:v>
                </c:pt>
                <c:pt idx="12">
                  <c:v>0.37</c:v>
                </c:pt>
                <c:pt idx="13">
                  <c:v>0.66</c:v>
                </c:pt>
                <c:pt idx="14">
                  <c:v>1.84</c:v>
                </c:pt>
                <c:pt idx="15">
                  <c:v>0.69</c:v>
                </c:pt>
                <c:pt idx="16">
                  <c:v>1.1399999999999999</c:v>
                </c:pt>
                <c:pt idx="17">
                  <c:v>0.84</c:v>
                </c:pt>
                <c:pt idx="18">
                  <c:v>0.68</c:v>
                </c:pt>
                <c:pt idx="19">
                  <c:v>0.96</c:v>
                </c:pt>
                <c:pt idx="20" formatCode="#,##0.0000">
                  <c:v>0.86</c:v>
                </c:pt>
                <c:pt idx="21">
                  <c:v>0.36</c:v>
                </c:pt>
                <c:pt idx="22">
                  <c:v>1.98</c:v>
                </c:pt>
                <c:pt idx="23">
                  <c:v>1.95</c:v>
                </c:pt>
                <c:pt idx="24">
                  <c:v>0.11</c:v>
                </c:pt>
                <c:pt idx="25">
                  <c:v>0.23</c:v>
                </c:pt>
                <c:pt idx="26">
                  <c:v>0.34</c:v>
                </c:pt>
                <c:pt idx="27">
                  <c:v>1.24</c:v>
                </c:pt>
                <c:pt idx="28">
                  <c:v>2.36</c:v>
                </c:pt>
                <c:pt idx="29">
                  <c:v>1.96</c:v>
                </c:pt>
                <c:pt idx="30">
                  <c:v>1.3</c:v>
                </c:pt>
                <c:pt idx="31">
                  <c:v>0.17</c:v>
                </c:pt>
                <c:pt idx="32">
                  <c:v>0.57999999999999996</c:v>
                </c:pt>
                <c:pt idx="33">
                  <c:v>2.2200000000000002</c:v>
                </c:pt>
                <c:pt idx="34">
                  <c:v>2.0499999999999998</c:v>
                </c:pt>
                <c:pt idx="35">
                  <c:v>3.75</c:v>
                </c:pt>
              </c:numCache>
            </c:numRef>
          </c:yVal>
          <c:bubbleSize>
            <c:numRef>
              <c:f>'[1.45_Business_RD_Intensity_GovSupport_BusinessRD_Dec152014.xls]Berd_GovtSupport_e'!$G$6:$G$41</c:f>
              <c:numCache>
                <c:formatCode>#,##0</c:formatCode>
                <c:ptCount val="36"/>
                <c:pt idx="0">
                  <c:v>9240.5</c:v>
                </c:pt>
                <c:pt idx="1">
                  <c:v>6375.8</c:v>
                </c:pt>
                <c:pt idx="2">
                  <c:v>5880.8</c:v>
                </c:pt>
                <c:pt idx="3">
                  <c:v>3776.8</c:v>
                </c:pt>
                <c:pt idx="4">
                  <c:v>3615.6</c:v>
                </c:pt>
                <c:pt idx="5">
                  <c:v>2628</c:v>
                </c:pt>
                <c:pt idx="6">
                  <c:v>1970.9</c:v>
                </c:pt>
                <c:pt idx="7">
                  <c:v>1267.3</c:v>
                </c:pt>
                <c:pt idx="8">
                  <c:v>1037</c:v>
                </c:pt>
                <c:pt idx="9">
                  <c:v>958.5</c:v>
                </c:pt>
                <c:pt idx="10">
                  <c:v>838.2</c:v>
                </c:pt>
                <c:pt idx="11">
                  <c:v>634.20000000000005</c:v>
                </c:pt>
                <c:pt idx="12">
                  <c:v>505.1</c:v>
                </c:pt>
                <c:pt idx="13">
                  <c:v>394.1</c:v>
                </c:pt>
                <c:pt idx="14">
                  <c:v>376.2</c:v>
                </c:pt>
                <c:pt idx="15">
                  <c:v>340.2</c:v>
                </c:pt>
                <c:pt idx="16">
                  <c:v>338.8</c:v>
                </c:pt>
                <c:pt idx="17">
                  <c:v>255.6</c:v>
                </c:pt>
                <c:pt idx="18">
                  <c:v>248.8</c:v>
                </c:pt>
                <c:pt idx="19">
                  <c:v>167.3</c:v>
                </c:pt>
                <c:pt idx="20">
                  <c:v>156.9</c:v>
                </c:pt>
                <c:pt idx="21">
                  <c:v>143.5</c:v>
                </c:pt>
                <c:pt idx="22">
                  <c:v>130.9</c:v>
                </c:pt>
                <c:pt idx="23">
                  <c:v>53.8</c:v>
                </c:pt>
                <c:pt idx="24">
                  <c:v>12.7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46"/>
        <c:showNegBubbles val="0"/>
        <c:axId val="95060736"/>
        <c:axId val="95062656"/>
      </c:bubbleChart>
      <c:valAx>
        <c:axId val="95060736"/>
        <c:scaling>
          <c:orientation val="minMax"/>
          <c:max val="0.45"/>
          <c:min val="0"/>
        </c:scaling>
        <c:delete val="0"/>
        <c:axPos val="b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Total government support (direct and tax) to business R&amp;D, as % of GDP</a:t>
                </a:r>
              </a:p>
            </c:rich>
          </c:tx>
          <c:layout>
            <c:manualLayout>
              <c:xMode val="edge"/>
              <c:yMode val="edge"/>
              <c:x val="0.49400086750314232"/>
              <c:y val="0.96081525910344245"/>
            </c:manualLayout>
          </c:layout>
          <c:overlay val="0"/>
        </c:title>
        <c:numFmt formatCode="#,##0.00" sourceLinked="0"/>
        <c:majorTickMark val="in"/>
        <c:minorTickMark val="none"/>
        <c:tickLblPos val="low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uk-UA"/>
          </a:p>
        </c:txPr>
        <c:crossAx val="95062656"/>
        <c:crosses val="autoZero"/>
        <c:crossBetween val="midCat"/>
      </c:valAx>
      <c:valAx>
        <c:axId val="95062656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BERD, as % of GDP</a:t>
                </a:r>
              </a:p>
            </c:rich>
          </c:tx>
          <c:layout>
            <c:manualLayout>
              <c:xMode val="edge"/>
              <c:yMode val="edge"/>
              <c:x val="6.1040560521008454E-3"/>
              <c:y val="0.38257577911064367"/>
            </c:manualLayout>
          </c:layout>
          <c:overlay val="0"/>
        </c:title>
        <c:numFmt formatCode="#,##0.0" sourceLinked="0"/>
        <c:majorTickMark val="in"/>
        <c:minorTickMark val="none"/>
        <c:tickLblPos val="low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uk-UA"/>
          </a:p>
        </c:txPr>
        <c:crossAx val="95060736"/>
        <c:crosses val="autoZero"/>
        <c:crossBetween val="midCat"/>
      </c:valAx>
      <c:spPr>
        <a:solidFill>
          <a:schemeClr val="bg1">
            <a:lumMod val="85000"/>
          </a:schemeClr>
        </a:solidFill>
      </c:spPr>
    </c:plotArea>
    <c:plotVisOnly val="1"/>
    <c:dispBlanksAs val="gap"/>
    <c:showDLblsOverMax val="0"/>
  </c:chart>
  <c:spPr>
    <a:solidFill>
      <a:schemeClr val="bg2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uk-UA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4A6DE-38E7-460C-9D45-0164982DC0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1CC91E6-57D3-4FD0-8CCD-D7EA32D3F49B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bg1"/>
              </a:solidFill>
              <a:latin typeface="+mj-lt"/>
            </a:rPr>
            <a:t>"Про підтримку та розвиток інноваційної діяльності"</a:t>
          </a:r>
          <a:endParaRPr lang="uk-UA" sz="2400" dirty="0">
            <a:solidFill>
              <a:schemeClr val="bg1"/>
            </a:solidFill>
          </a:endParaRPr>
        </a:p>
      </dgm:t>
    </dgm:pt>
    <dgm:pt modelId="{64ACF0E8-FF0E-4428-9D8B-E2661AF1E966}" type="parTrans" cxnId="{0CA7AB66-D3C0-43DB-AF55-D35EA9C5E6E4}">
      <dgm:prSet/>
      <dgm:spPr/>
      <dgm:t>
        <a:bodyPr/>
        <a:lstStyle/>
        <a:p>
          <a:endParaRPr lang="uk-UA" sz="2400"/>
        </a:p>
      </dgm:t>
    </dgm:pt>
    <dgm:pt modelId="{39443848-C474-4B51-9FB2-E3969908070A}" type="sibTrans" cxnId="{0CA7AB66-D3C0-43DB-AF55-D35EA9C5E6E4}">
      <dgm:prSet/>
      <dgm:spPr/>
      <dgm:t>
        <a:bodyPr/>
        <a:lstStyle/>
        <a:p>
          <a:endParaRPr lang="uk-UA" sz="2400"/>
        </a:p>
      </dgm:t>
    </dgm:pt>
    <dgm:pt modelId="{895B4586-BB22-4549-8D44-FD131D15A42D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bg1"/>
              </a:solidFill>
              <a:latin typeface="+mj-lt"/>
            </a:rPr>
            <a:t>"Про внесення змін до Податкового кодексу України (щодо стимулювання інновацій)"</a:t>
          </a:r>
          <a:endParaRPr lang="uk-UA" sz="2400" dirty="0">
            <a:solidFill>
              <a:schemeClr val="bg1"/>
            </a:solidFill>
          </a:endParaRPr>
        </a:p>
      </dgm:t>
    </dgm:pt>
    <dgm:pt modelId="{29F01475-3DB9-4ABB-B7A1-1630618156E2}" type="parTrans" cxnId="{37ED6559-8547-49FA-80B0-56870D049BA5}">
      <dgm:prSet/>
      <dgm:spPr/>
      <dgm:t>
        <a:bodyPr/>
        <a:lstStyle/>
        <a:p>
          <a:endParaRPr lang="uk-UA" sz="2400"/>
        </a:p>
      </dgm:t>
    </dgm:pt>
    <dgm:pt modelId="{95AA84C9-9E92-4E25-99A3-3052A1208CE6}" type="sibTrans" cxnId="{37ED6559-8547-49FA-80B0-56870D049BA5}">
      <dgm:prSet/>
      <dgm:spPr/>
      <dgm:t>
        <a:bodyPr/>
        <a:lstStyle/>
        <a:p>
          <a:endParaRPr lang="uk-UA" sz="2400"/>
        </a:p>
      </dgm:t>
    </dgm:pt>
    <dgm:pt modelId="{745A9252-3771-4F43-9E77-8C972CEB1E1F}">
      <dgm:prSet custT="1"/>
      <dgm:spPr/>
      <dgm:t>
        <a:bodyPr/>
        <a:lstStyle/>
        <a:p>
          <a:r>
            <a:rPr lang="uk-UA" sz="2400" dirty="0" smtClean="0">
              <a:solidFill>
                <a:schemeClr val="bg1"/>
              </a:solidFill>
              <a:latin typeface="+mj-lt"/>
            </a:rPr>
            <a:t>"Про внесення змін до Бюджетного кодексу України (щодо стимулювання інновацій)"</a:t>
          </a:r>
          <a:endParaRPr lang="uk-UA" sz="2400" dirty="0">
            <a:solidFill>
              <a:schemeClr val="bg1"/>
            </a:solidFill>
          </a:endParaRPr>
        </a:p>
      </dgm:t>
    </dgm:pt>
    <dgm:pt modelId="{079510E9-C6F4-4353-AE9A-8C09960BCB0D}" type="parTrans" cxnId="{EF6B5C9C-9756-43FC-ABE0-9E1AA5429D27}">
      <dgm:prSet/>
      <dgm:spPr/>
      <dgm:t>
        <a:bodyPr/>
        <a:lstStyle/>
        <a:p>
          <a:endParaRPr lang="uk-UA" sz="2400"/>
        </a:p>
      </dgm:t>
    </dgm:pt>
    <dgm:pt modelId="{30898082-289E-411B-AD5A-5C8CC7A317CF}" type="sibTrans" cxnId="{EF6B5C9C-9756-43FC-ABE0-9E1AA5429D27}">
      <dgm:prSet/>
      <dgm:spPr/>
      <dgm:t>
        <a:bodyPr/>
        <a:lstStyle/>
        <a:p>
          <a:endParaRPr lang="uk-UA" sz="2400"/>
        </a:p>
      </dgm:t>
    </dgm:pt>
    <dgm:pt modelId="{EECE0505-8415-48D6-9684-C1D1E5B74ADC}">
      <dgm:prSet custT="1"/>
      <dgm:spPr/>
      <dgm:t>
        <a:bodyPr/>
        <a:lstStyle/>
        <a:p>
          <a:r>
            <a:rPr lang="uk-UA" sz="2400" dirty="0" smtClean="0">
              <a:solidFill>
                <a:schemeClr val="bg1"/>
              </a:solidFill>
              <a:latin typeface="+mj-lt"/>
            </a:rPr>
            <a:t>"Про внесення змін до деяких законодавчих актів України щодо стимулювання інновацій"</a:t>
          </a:r>
          <a:endParaRPr lang="uk-UA" sz="2400" dirty="0">
            <a:solidFill>
              <a:schemeClr val="bg1"/>
            </a:solidFill>
          </a:endParaRPr>
        </a:p>
      </dgm:t>
    </dgm:pt>
    <dgm:pt modelId="{94839FD1-E406-42E4-8902-94F92EB87AD0}" type="parTrans" cxnId="{F9260622-3DCF-4CAF-8AA3-0F24BD71E977}">
      <dgm:prSet/>
      <dgm:spPr/>
      <dgm:t>
        <a:bodyPr/>
        <a:lstStyle/>
        <a:p>
          <a:endParaRPr lang="uk-UA" sz="2400"/>
        </a:p>
      </dgm:t>
    </dgm:pt>
    <dgm:pt modelId="{E8163699-A48B-4E1D-A050-3BE5A9A28EB4}" type="sibTrans" cxnId="{F9260622-3DCF-4CAF-8AA3-0F24BD71E977}">
      <dgm:prSet/>
      <dgm:spPr/>
      <dgm:t>
        <a:bodyPr/>
        <a:lstStyle/>
        <a:p>
          <a:endParaRPr lang="uk-UA" sz="2400"/>
        </a:p>
      </dgm:t>
    </dgm:pt>
    <dgm:pt modelId="{EFDC77C8-EC51-490A-AC92-0CD038F9F919}" type="pres">
      <dgm:prSet presAssocID="{D244A6DE-38E7-460C-9D45-0164982DC096}" presName="linear" presStyleCnt="0">
        <dgm:presLayoutVars>
          <dgm:animLvl val="lvl"/>
          <dgm:resizeHandles val="exact"/>
        </dgm:presLayoutVars>
      </dgm:prSet>
      <dgm:spPr/>
    </dgm:pt>
    <dgm:pt modelId="{E3F9804D-574B-4E7D-92DB-72A76497089D}" type="pres">
      <dgm:prSet presAssocID="{31CC91E6-57D3-4FD0-8CCD-D7EA32D3F49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C7ABCD-A82F-449B-B080-276E06A0FCB2}" type="pres">
      <dgm:prSet presAssocID="{39443848-C474-4B51-9FB2-E3969908070A}" presName="spacer" presStyleCnt="0"/>
      <dgm:spPr/>
    </dgm:pt>
    <dgm:pt modelId="{3FA23CA5-DD0F-481A-9468-B9E880C472D7}" type="pres">
      <dgm:prSet presAssocID="{895B4586-BB22-4549-8D44-FD131D15A42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321BFD-D471-4DA0-BBDA-B09C16C6D5A5}" type="pres">
      <dgm:prSet presAssocID="{95AA84C9-9E92-4E25-99A3-3052A1208CE6}" presName="spacer" presStyleCnt="0"/>
      <dgm:spPr/>
    </dgm:pt>
    <dgm:pt modelId="{71C222E6-22F6-4D1F-BF18-5F675C87F367}" type="pres">
      <dgm:prSet presAssocID="{745A9252-3771-4F43-9E77-8C972CEB1E1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3A8322F-4B12-4B0B-8AD9-93FF48A39D06}" type="pres">
      <dgm:prSet presAssocID="{30898082-289E-411B-AD5A-5C8CC7A317CF}" presName="spacer" presStyleCnt="0"/>
      <dgm:spPr/>
    </dgm:pt>
    <dgm:pt modelId="{02FE4D83-8E2A-48F0-9B0F-107D7F146C70}" type="pres">
      <dgm:prSet presAssocID="{EECE0505-8415-48D6-9684-C1D1E5B74AD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208DEFD-7CFD-470F-A19F-0C0639E11448}" type="presOf" srcId="{EECE0505-8415-48D6-9684-C1D1E5B74ADC}" destId="{02FE4D83-8E2A-48F0-9B0F-107D7F146C70}" srcOrd="0" destOrd="0" presId="urn:microsoft.com/office/officeart/2005/8/layout/vList2"/>
    <dgm:cxn modelId="{4D22288D-991F-4033-A012-FB903D9C4CEC}" type="presOf" srcId="{895B4586-BB22-4549-8D44-FD131D15A42D}" destId="{3FA23CA5-DD0F-481A-9468-B9E880C472D7}" srcOrd="0" destOrd="0" presId="urn:microsoft.com/office/officeart/2005/8/layout/vList2"/>
    <dgm:cxn modelId="{0CA7AB66-D3C0-43DB-AF55-D35EA9C5E6E4}" srcId="{D244A6DE-38E7-460C-9D45-0164982DC096}" destId="{31CC91E6-57D3-4FD0-8CCD-D7EA32D3F49B}" srcOrd="0" destOrd="0" parTransId="{64ACF0E8-FF0E-4428-9D8B-E2661AF1E966}" sibTransId="{39443848-C474-4B51-9FB2-E3969908070A}"/>
    <dgm:cxn modelId="{52F55939-FB83-4D34-BB61-BB258BAAA02D}" type="presOf" srcId="{745A9252-3771-4F43-9E77-8C972CEB1E1F}" destId="{71C222E6-22F6-4D1F-BF18-5F675C87F367}" srcOrd="0" destOrd="0" presId="urn:microsoft.com/office/officeart/2005/8/layout/vList2"/>
    <dgm:cxn modelId="{EF6B5C9C-9756-43FC-ABE0-9E1AA5429D27}" srcId="{D244A6DE-38E7-460C-9D45-0164982DC096}" destId="{745A9252-3771-4F43-9E77-8C972CEB1E1F}" srcOrd="2" destOrd="0" parTransId="{079510E9-C6F4-4353-AE9A-8C09960BCB0D}" sibTransId="{30898082-289E-411B-AD5A-5C8CC7A317CF}"/>
    <dgm:cxn modelId="{37ED6559-8547-49FA-80B0-56870D049BA5}" srcId="{D244A6DE-38E7-460C-9D45-0164982DC096}" destId="{895B4586-BB22-4549-8D44-FD131D15A42D}" srcOrd="1" destOrd="0" parTransId="{29F01475-3DB9-4ABB-B7A1-1630618156E2}" sibTransId="{95AA84C9-9E92-4E25-99A3-3052A1208CE6}"/>
    <dgm:cxn modelId="{8F6C5828-3287-4304-9CB6-E878C5FCB28B}" type="presOf" srcId="{31CC91E6-57D3-4FD0-8CCD-D7EA32D3F49B}" destId="{E3F9804D-574B-4E7D-92DB-72A76497089D}" srcOrd="0" destOrd="0" presId="urn:microsoft.com/office/officeart/2005/8/layout/vList2"/>
    <dgm:cxn modelId="{F9260622-3DCF-4CAF-8AA3-0F24BD71E977}" srcId="{D244A6DE-38E7-460C-9D45-0164982DC096}" destId="{EECE0505-8415-48D6-9684-C1D1E5B74ADC}" srcOrd="3" destOrd="0" parTransId="{94839FD1-E406-42E4-8902-94F92EB87AD0}" sibTransId="{E8163699-A48B-4E1D-A050-3BE5A9A28EB4}"/>
    <dgm:cxn modelId="{193B89BF-BEE8-4F70-8F63-E27F7DE4F2C0}" type="presOf" srcId="{D244A6DE-38E7-460C-9D45-0164982DC096}" destId="{EFDC77C8-EC51-490A-AC92-0CD038F9F919}" srcOrd="0" destOrd="0" presId="urn:microsoft.com/office/officeart/2005/8/layout/vList2"/>
    <dgm:cxn modelId="{3E068868-25C5-4BFD-877D-7C3BA5FE4BA1}" type="presParOf" srcId="{EFDC77C8-EC51-490A-AC92-0CD038F9F919}" destId="{E3F9804D-574B-4E7D-92DB-72A76497089D}" srcOrd="0" destOrd="0" presId="urn:microsoft.com/office/officeart/2005/8/layout/vList2"/>
    <dgm:cxn modelId="{AABAD82C-1A1A-4E65-92DB-2EB51740DC06}" type="presParOf" srcId="{EFDC77C8-EC51-490A-AC92-0CD038F9F919}" destId="{D2C7ABCD-A82F-449B-B080-276E06A0FCB2}" srcOrd="1" destOrd="0" presId="urn:microsoft.com/office/officeart/2005/8/layout/vList2"/>
    <dgm:cxn modelId="{877BE5C7-0F21-4151-B407-B50DDD88CA8A}" type="presParOf" srcId="{EFDC77C8-EC51-490A-AC92-0CD038F9F919}" destId="{3FA23CA5-DD0F-481A-9468-B9E880C472D7}" srcOrd="2" destOrd="0" presId="urn:microsoft.com/office/officeart/2005/8/layout/vList2"/>
    <dgm:cxn modelId="{D120E1CA-F37B-401A-96E9-CB3A60BCB12C}" type="presParOf" srcId="{EFDC77C8-EC51-490A-AC92-0CD038F9F919}" destId="{FB321BFD-D471-4DA0-BBDA-B09C16C6D5A5}" srcOrd="3" destOrd="0" presId="urn:microsoft.com/office/officeart/2005/8/layout/vList2"/>
    <dgm:cxn modelId="{C5B7F5D1-B05D-478E-9941-CFFD96851C88}" type="presParOf" srcId="{EFDC77C8-EC51-490A-AC92-0CD038F9F919}" destId="{71C222E6-22F6-4D1F-BF18-5F675C87F367}" srcOrd="4" destOrd="0" presId="urn:microsoft.com/office/officeart/2005/8/layout/vList2"/>
    <dgm:cxn modelId="{C8D2FC51-9E93-4DEA-B8B6-CEB959AA2946}" type="presParOf" srcId="{EFDC77C8-EC51-490A-AC92-0CD038F9F919}" destId="{43A8322F-4B12-4B0B-8AD9-93FF48A39D06}" srcOrd="5" destOrd="0" presId="urn:microsoft.com/office/officeart/2005/8/layout/vList2"/>
    <dgm:cxn modelId="{D8BCE945-AA11-432A-A6B2-EFE2843D7012}" type="presParOf" srcId="{EFDC77C8-EC51-490A-AC92-0CD038F9F919}" destId="{02FE4D83-8E2A-48F0-9B0F-107D7F146C7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852A24-0C95-4821-B38D-183C6D58920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585E135-1C00-4C3A-B551-A1E0C88DB9C1}">
      <dgm:prSet phldrT="[Текст]" custT="1"/>
      <dgm:spPr/>
      <dgm:t>
        <a:bodyPr vert="vert"/>
        <a:lstStyle/>
        <a:p>
          <a:r>
            <a:rPr lang="uk-UA" sz="1600" b="0" dirty="0" smtClean="0">
              <a:solidFill>
                <a:schemeClr val="tx1"/>
              </a:solidFill>
            </a:rPr>
            <a:t>Мета</a:t>
          </a:r>
          <a:endParaRPr lang="uk-UA" sz="1600" b="0" dirty="0"/>
        </a:p>
      </dgm:t>
    </dgm:pt>
    <dgm:pt modelId="{AB48179F-F058-432B-BAED-44D7E8DDD0C3}" type="parTrans" cxnId="{B42D333E-7F5F-4A21-AE00-1B4197CF95A4}">
      <dgm:prSet/>
      <dgm:spPr/>
      <dgm:t>
        <a:bodyPr/>
        <a:lstStyle/>
        <a:p>
          <a:endParaRPr lang="uk-UA" sz="1600"/>
        </a:p>
      </dgm:t>
    </dgm:pt>
    <dgm:pt modelId="{3EB7F3A0-F74B-4811-8AE3-1CDAA061B34B}" type="sibTrans" cxnId="{B42D333E-7F5F-4A21-AE00-1B4197CF95A4}">
      <dgm:prSet/>
      <dgm:spPr/>
      <dgm:t>
        <a:bodyPr/>
        <a:lstStyle/>
        <a:p>
          <a:endParaRPr lang="uk-UA" sz="1600"/>
        </a:p>
      </dgm:t>
    </dgm:pt>
    <dgm:pt modelId="{46663996-6194-4778-B3C2-EE1F3EA25D71}">
      <dgm:prSet phldrT="[Текст]" custT="1"/>
      <dgm:spPr/>
      <dgm:t>
        <a:bodyPr/>
        <a:lstStyle/>
        <a:p>
          <a:r>
            <a:rPr lang="uk-UA" altLang="uk-UA" sz="1600" dirty="0" smtClean="0">
              <a:solidFill>
                <a:schemeClr val="tx1"/>
              </a:solidFill>
              <a:cs typeface="Times New Roman" pitchFamily="18" charset="0"/>
            </a:rPr>
            <a:t>залучення інвестицій в сферу інноваційної діяльності</a:t>
          </a:r>
          <a:endParaRPr lang="uk-UA" sz="1600" dirty="0"/>
        </a:p>
      </dgm:t>
    </dgm:pt>
    <dgm:pt modelId="{78E4BF98-B6EB-498E-9DA2-1B38BD61CAEF}" type="parTrans" cxnId="{7FDEA098-5748-45F9-850A-6A634C2764EF}">
      <dgm:prSet custT="1"/>
      <dgm:spPr/>
      <dgm:t>
        <a:bodyPr/>
        <a:lstStyle/>
        <a:p>
          <a:endParaRPr lang="uk-UA" sz="1600"/>
        </a:p>
      </dgm:t>
    </dgm:pt>
    <dgm:pt modelId="{6A0B1AA5-2EC0-4B3E-97D8-373EB0A28260}" type="sibTrans" cxnId="{7FDEA098-5748-45F9-850A-6A634C2764EF}">
      <dgm:prSet/>
      <dgm:spPr/>
      <dgm:t>
        <a:bodyPr/>
        <a:lstStyle/>
        <a:p>
          <a:endParaRPr lang="uk-UA" sz="1600"/>
        </a:p>
      </dgm:t>
    </dgm:pt>
    <dgm:pt modelId="{5C05A976-F1EB-4C3E-9AE7-CE3F34C62007}">
      <dgm:prSet phldrT="[Текст]" custT="1"/>
      <dgm:spPr/>
      <dgm:t>
        <a:bodyPr/>
        <a:lstStyle/>
        <a:p>
          <a:r>
            <a:rPr lang="uk-UA" altLang="uk-UA" sz="1600" dirty="0" smtClean="0">
              <a:solidFill>
                <a:schemeClr val="tx1"/>
              </a:solidFill>
              <a:cs typeface="Times New Roman" pitchFamily="18" charset="0"/>
            </a:rPr>
            <a:t>розширення можливостей державних наукових установ та вищих навчальних закладів в комерціалізації результатів наукової та науково-технічної діяльності</a:t>
          </a:r>
          <a:endParaRPr lang="uk-UA" sz="1600" dirty="0"/>
        </a:p>
      </dgm:t>
    </dgm:pt>
    <dgm:pt modelId="{A26BD0AB-09DE-444A-B222-2815F1BE4AFD}" type="parTrans" cxnId="{7C668E64-31FB-49CA-97E2-20AB72E84053}">
      <dgm:prSet custT="1"/>
      <dgm:spPr/>
      <dgm:t>
        <a:bodyPr/>
        <a:lstStyle/>
        <a:p>
          <a:endParaRPr lang="uk-UA" sz="1600"/>
        </a:p>
      </dgm:t>
    </dgm:pt>
    <dgm:pt modelId="{E59173CE-E819-49E6-ABBC-EF2CFE3CB7E1}" type="sibTrans" cxnId="{7C668E64-31FB-49CA-97E2-20AB72E84053}">
      <dgm:prSet/>
      <dgm:spPr/>
      <dgm:t>
        <a:bodyPr/>
        <a:lstStyle/>
        <a:p>
          <a:endParaRPr lang="uk-UA" sz="1600"/>
        </a:p>
      </dgm:t>
    </dgm:pt>
    <dgm:pt modelId="{78F2AFC5-47DD-4CA0-8378-4A027CE4036A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cs typeface="Times New Roman" pitchFamily="18" charset="0"/>
            </a:rPr>
            <a:t>формування нових підходів до управління і фінансової підтримки інноваційної діяльності</a:t>
          </a:r>
          <a:endParaRPr lang="uk-UA" sz="1600" dirty="0"/>
        </a:p>
      </dgm:t>
    </dgm:pt>
    <dgm:pt modelId="{9837723D-8134-4B93-86B1-5E50B0F55823}" type="parTrans" cxnId="{E04CA83D-CA25-4D0C-9A93-3E039F0AA00A}">
      <dgm:prSet custT="1"/>
      <dgm:spPr/>
      <dgm:t>
        <a:bodyPr/>
        <a:lstStyle/>
        <a:p>
          <a:endParaRPr lang="uk-UA" sz="1600"/>
        </a:p>
      </dgm:t>
    </dgm:pt>
    <dgm:pt modelId="{53A0BEE3-3FB3-4902-A515-58ED128A6CA3}" type="sibTrans" cxnId="{E04CA83D-CA25-4D0C-9A93-3E039F0AA00A}">
      <dgm:prSet/>
      <dgm:spPr/>
      <dgm:t>
        <a:bodyPr/>
        <a:lstStyle/>
        <a:p>
          <a:endParaRPr lang="uk-UA" sz="1600"/>
        </a:p>
      </dgm:t>
    </dgm:pt>
    <dgm:pt modelId="{8DAFD725-C33A-4544-A131-33861AC32847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  <a:cs typeface="Times New Roman" pitchFamily="18" charset="0"/>
            </a:rPr>
            <a:t>спрощення процедури отримання державної підтримки</a:t>
          </a:r>
          <a:endParaRPr lang="uk-UA" sz="1600" dirty="0"/>
        </a:p>
      </dgm:t>
    </dgm:pt>
    <dgm:pt modelId="{FDBD0C4D-2AF6-44BB-9702-F18254463708}" type="parTrans" cxnId="{3579A095-0017-4D87-A8EB-1F41FCECC09E}">
      <dgm:prSet custT="1"/>
      <dgm:spPr/>
      <dgm:t>
        <a:bodyPr/>
        <a:lstStyle/>
        <a:p>
          <a:endParaRPr lang="uk-UA" sz="1600"/>
        </a:p>
      </dgm:t>
    </dgm:pt>
    <dgm:pt modelId="{524D0388-6254-48AE-9314-E9F916D7E8C2}" type="sibTrans" cxnId="{3579A095-0017-4D87-A8EB-1F41FCECC09E}">
      <dgm:prSet/>
      <dgm:spPr/>
      <dgm:t>
        <a:bodyPr/>
        <a:lstStyle/>
        <a:p>
          <a:endParaRPr lang="uk-UA" sz="1600"/>
        </a:p>
      </dgm:t>
    </dgm:pt>
    <dgm:pt modelId="{AB72B176-2017-4CF5-929E-F9641E4C5D30}" type="pres">
      <dgm:prSet presAssocID="{DC852A24-0C95-4821-B38D-183C6D58920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D9F0BB0-75D0-48C8-A04B-EF3E8DEA1CDC}" type="pres">
      <dgm:prSet presAssocID="{1585E135-1C00-4C3A-B551-A1E0C88DB9C1}" presName="root1" presStyleCnt="0"/>
      <dgm:spPr/>
    </dgm:pt>
    <dgm:pt modelId="{A63EB290-2E42-4F2C-ADB9-1F4E68A109B7}" type="pres">
      <dgm:prSet presAssocID="{1585E135-1C00-4C3A-B551-A1E0C88DB9C1}" presName="LevelOneTextNode" presStyleLbl="node0" presStyleIdx="0" presStyleCnt="1" custScaleX="15942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2881041-C2A8-47B5-B4BF-08D25CC54432}" type="pres">
      <dgm:prSet presAssocID="{1585E135-1C00-4C3A-B551-A1E0C88DB9C1}" presName="level2hierChild" presStyleCnt="0"/>
      <dgm:spPr/>
    </dgm:pt>
    <dgm:pt modelId="{9DF4A88E-5F3E-4A58-A855-3BBE1D7F84D5}" type="pres">
      <dgm:prSet presAssocID="{78E4BF98-B6EB-498E-9DA2-1B38BD61CAEF}" presName="conn2-1" presStyleLbl="parChTrans1D2" presStyleIdx="0" presStyleCnt="4"/>
      <dgm:spPr/>
    </dgm:pt>
    <dgm:pt modelId="{18DF8950-6353-4F76-A2AC-EBEFB724A247}" type="pres">
      <dgm:prSet presAssocID="{78E4BF98-B6EB-498E-9DA2-1B38BD61CAEF}" presName="connTx" presStyleLbl="parChTrans1D2" presStyleIdx="0" presStyleCnt="4"/>
      <dgm:spPr/>
    </dgm:pt>
    <dgm:pt modelId="{458D85F2-2F5B-4366-8C49-9C46DC1EFAD7}" type="pres">
      <dgm:prSet presAssocID="{46663996-6194-4778-B3C2-EE1F3EA25D71}" presName="root2" presStyleCnt="0"/>
      <dgm:spPr/>
    </dgm:pt>
    <dgm:pt modelId="{18ED5BE8-38DB-4D4D-9CF6-DA8A72CA52A1}" type="pres">
      <dgm:prSet presAssocID="{46663996-6194-4778-B3C2-EE1F3EA25D71}" presName="LevelTwoTextNode" presStyleLbl="node2" presStyleIdx="0" presStyleCnt="4" custScaleX="152676">
        <dgm:presLayoutVars>
          <dgm:chPref val="3"/>
        </dgm:presLayoutVars>
      </dgm:prSet>
      <dgm:spPr/>
    </dgm:pt>
    <dgm:pt modelId="{409A741A-F6B3-409B-8797-4FC00424DDC1}" type="pres">
      <dgm:prSet presAssocID="{46663996-6194-4778-B3C2-EE1F3EA25D71}" presName="level3hierChild" presStyleCnt="0"/>
      <dgm:spPr/>
    </dgm:pt>
    <dgm:pt modelId="{50FC9279-0A94-4FC6-AE80-C096AB1FCC5E}" type="pres">
      <dgm:prSet presAssocID="{A26BD0AB-09DE-444A-B222-2815F1BE4AFD}" presName="conn2-1" presStyleLbl="parChTrans1D2" presStyleIdx="1" presStyleCnt="4"/>
      <dgm:spPr/>
    </dgm:pt>
    <dgm:pt modelId="{88EA3FD6-DB8F-4C96-B738-10CC1F3EFECB}" type="pres">
      <dgm:prSet presAssocID="{A26BD0AB-09DE-444A-B222-2815F1BE4AFD}" presName="connTx" presStyleLbl="parChTrans1D2" presStyleIdx="1" presStyleCnt="4"/>
      <dgm:spPr/>
    </dgm:pt>
    <dgm:pt modelId="{A48EBF9E-2088-4116-B13C-51A806CCDA5E}" type="pres">
      <dgm:prSet presAssocID="{5C05A976-F1EB-4C3E-9AE7-CE3F34C62007}" presName="root2" presStyleCnt="0"/>
      <dgm:spPr/>
    </dgm:pt>
    <dgm:pt modelId="{8C4478F4-096D-4CB6-9960-29320E97A287}" type="pres">
      <dgm:prSet presAssocID="{5C05A976-F1EB-4C3E-9AE7-CE3F34C62007}" presName="LevelTwoTextNode" presStyleLbl="node2" presStyleIdx="1" presStyleCnt="4" custScaleX="162720">
        <dgm:presLayoutVars>
          <dgm:chPref val="3"/>
        </dgm:presLayoutVars>
      </dgm:prSet>
      <dgm:spPr/>
    </dgm:pt>
    <dgm:pt modelId="{6D3BCD57-62D3-4474-BDB0-7794D8D6EB98}" type="pres">
      <dgm:prSet presAssocID="{5C05A976-F1EB-4C3E-9AE7-CE3F34C62007}" presName="level3hierChild" presStyleCnt="0"/>
      <dgm:spPr/>
    </dgm:pt>
    <dgm:pt modelId="{5A530F4F-260E-4A34-84B5-0DC2666AA2C4}" type="pres">
      <dgm:prSet presAssocID="{9837723D-8134-4B93-86B1-5E50B0F55823}" presName="conn2-1" presStyleLbl="parChTrans1D2" presStyleIdx="2" presStyleCnt="4"/>
      <dgm:spPr/>
    </dgm:pt>
    <dgm:pt modelId="{263DD59B-C0C0-4C87-94F3-4FA3B1451CC7}" type="pres">
      <dgm:prSet presAssocID="{9837723D-8134-4B93-86B1-5E50B0F55823}" presName="connTx" presStyleLbl="parChTrans1D2" presStyleIdx="2" presStyleCnt="4"/>
      <dgm:spPr/>
    </dgm:pt>
    <dgm:pt modelId="{F177F979-A002-406E-8EB1-439F472BCBC2}" type="pres">
      <dgm:prSet presAssocID="{78F2AFC5-47DD-4CA0-8378-4A027CE4036A}" presName="root2" presStyleCnt="0"/>
      <dgm:spPr/>
    </dgm:pt>
    <dgm:pt modelId="{54D3D558-64C7-49A8-95E3-1D77287760CE}" type="pres">
      <dgm:prSet presAssocID="{78F2AFC5-47DD-4CA0-8378-4A027CE4036A}" presName="LevelTwoTextNode" presStyleLbl="node2" presStyleIdx="2" presStyleCnt="4" custScaleX="184384">
        <dgm:presLayoutVars>
          <dgm:chPref val="3"/>
        </dgm:presLayoutVars>
      </dgm:prSet>
      <dgm:spPr/>
    </dgm:pt>
    <dgm:pt modelId="{D70BAA2F-E381-4368-80D3-6BA10E7E8740}" type="pres">
      <dgm:prSet presAssocID="{78F2AFC5-47DD-4CA0-8378-4A027CE4036A}" presName="level3hierChild" presStyleCnt="0"/>
      <dgm:spPr/>
    </dgm:pt>
    <dgm:pt modelId="{84BED966-08E3-4671-A8DA-90D1FF8355D9}" type="pres">
      <dgm:prSet presAssocID="{FDBD0C4D-2AF6-44BB-9702-F18254463708}" presName="conn2-1" presStyleLbl="parChTrans1D2" presStyleIdx="3" presStyleCnt="4"/>
      <dgm:spPr/>
    </dgm:pt>
    <dgm:pt modelId="{A13A171F-022C-41C9-9520-61FC905A68FD}" type="pres">
      <dgm:prSet presAssocID="{FDBD0C4D-2AF6-44BB-9702-F18254463708}" presName="connTx" presStyleLbl="parChTrans1D2" presStyleIdx="3" presStyleCnt="4"/>
      <dgm:spPr/>
    </dgm:pt>
    <dgm:pt modelId="{38959431-62A6-4447-9526-2A25E71EBBD4}" type="pres">
      <dgm:prSet presAssocID="{8DAFD725-C33A-4544-A131-33861AC32847}" presName="root2" presStyleCnt="0"/>
      <dgm:spPr/>
    </dgm:pt>
    <dgm:pt modelId="{354D1341-4B84-4532-8409-78B8458A32E6}" type="pres">
      <dgm:prSet presAssocID="{8DAFD725-C33A-4544-A131-33861AC32847}" presName="LevelTwoTextNode" presStyleLbl="node2" presStyleIdx="3" presStyleCnt="4" custScaleX="196806">
        <dgm:presLayoutVars>
          <dgm:chPref val="3"/>
        </dgm:presLayoutVars>
      </dgm:prSet>
      <dgm:spPr/>
    </dgm:pt>
    <dgm:pt modelId="{134E0621-B93B-4F64-85D4-D72A9D400100}" type="pres">
      <dgm:prSet presAssocID="{8DAFD725-C33A-4544-A131-33861AC32847}" presName="level3hierChild" presStyleCnt="0"/>
      <dgm:spPr/>
    </dgm:pt>
  </dgm:ptLst>
  <dgm:cxnLst>
    <dgm:cxn modelId="{7C668E64-31FB-49CA-97E2-20AB72E84053}" srcId="{1585E135-1C00-4C3A-B551-A1E0C88DB9C1}" destId="{5C05A976-F1EB-4C3E-9AE7-CE3F34C62007}" srcOrd="1" destOrd="0" parTransId="{A26BD0AB-09DE-444A-B222-2815F1BE4AFD}" sibTransId="{E59173CE-E819-49E6-ABBC-EF2CFE3CB7E1}"/>
    <dgm:cxn modelId="{59104F60-6BEF-42D1-97F0-12528F4A6D45}" type="presOf" srcId="{78E4BF98-B6EB-498E-9DA2-1B38BD61CAEF}" destId="{9DF4A88E-5F3E-4A58-A855-3BBE1D7F84D5}" srcOrd="0" destOrd="0" presId="urn:microsoft.com/office/officeart/2008/layout/HorizontalMultiLevelHierarchy"/>
    <dgm:cxn modelId="{A839EF58-69CD-4540-8C99-B379F2C12F3C}" type="presOf" srcId="{46663996-6194-4778-B3C2-EE1F3EA25D71}" destId="{18ED5BE8-38DB-4D4D-9CF6-DA8A72CA52A1}" srcOrd="0" destOrd="0" presId="urn:microsoft.com/office/officeart/2008/layout/HorizontalMultiLevelHierarchy"/>
    <dgm:cxn modelId="{DC301F65-5D7E-4003-B6FF-1159A0E3855E}" type="presOf" srcId="{A26BD0AB-09DE-444A-B222-2815F1BE4AFD}" destId="{50FC9279-0A94-4FC6-AE80-C096AB1FCC5E}" srcOrd="0" destOrd="0" presId="urn:microsoft.com/office/officeart/2008/layout/HorizontalMultiLevelHierarchy"/>
    <dgm:cxn modelId="{B42D333E-7F5F-4A21-AE00-1B4197CF95A4}" srcId="{DC852A24-0C95-4821-B38D-183C6D589200}" destId="{1585E135-1C00-4C3A-B551-A1E0C88DB9C1}" srcOrd="0" destOrd="0" parTransId="{AB48179F-F058-432B-BAED-44D7E8DDD0C3}" sibTransId="{3EB7F3A0-F74B-4811-8AE3-1CDAA061B34B}"/>
    <dgm:cxn modelId="{187235B1-C15C-4DFE-B669-D932784D67A5}" type="presOf" srcId="{78F2AFC5-47DD-4CA0-8378-4A027CE4036A}" destId="{54D3D558-64C7-49A8-95E3-1D77287760CE}" srcOrd="0" destOrd="0" presId="urn:microsoft.com/office/officeart/2008/layout/HorizontalMultiLevelHierarchy"/>
    <dgm:cxn modelId="{23102819-4508-43A7-AE58-CB7D9B79385E}" type="presOf" srcId="{8DAFD725-C33A-4544-A131-33861AC32847}" destId="{354D1341-4B84-4532-8409-78B8458A32E6}" srcOrd="0" destOrd="0" presId="urn:microsoft.com/office/officeart/2008/layout/HorizontalMultiLevelHierarchy"/>
    <dgm:cxn modelId="{76F7D21C-15A6-456B-A905-4DBF750BBD17}" type="presOf" srcId="{FDBD0C4D-2AF6-44BB-9702-F18254463708}" destId="{A13A171F-022C-41C9-9520-61FC905A68FD}" srcOrd="1" destOrd="0" presId="urn:microsoft.com/office/officeart/2008/layout/HorizontalMultiLevelHierarchy"/>
    <dgm:cxn modelId="{41FA7175-F967-463B-88C1-736C0CC0491F}" type="presOf" srcId="{1585E135-1C00-4C3A-B551-A1E0C88DB9C1}" destId="{A63EB290-2E42-4F2C-ADB9-1F4E68A109B7}" srcOrd="0" destOrd="0" presId="urn:microsoft.com/office/officeart/2008/layout/HorizontalMultiLevelHierarchy"/>
    <dgm:cxn modelId="{1AFA0853-7E6D-48E8-8357-258778867E61}" type="presOf" srcId="{A26BD0AB-09DE-444A-B222-2815F1BE4AFD}" destId="{88EA3FD6-DB8F-4C96-B738-10CC1F3EFECB}" srcOrd="1" destOrd="0" presId="urn:microsoft.com/office/officeart/2008/layout/HorizontalMultiLevelHierarchy"/>
    <dgm:cxn modelId="{18B6FC9E-6A7F-4F8B-9739-3BE7AC6BDD9A}" type="presOf" srcId="{FDBD0C4D-2AF6-44BB-9702-F18254463708}" destId="{84BED966-08E3-4671-A8DA-90D1FF8355D9}" srcOrd="0" destOrd="0" presId="urn:microsoft.com/office/officeart/2008/layout/HorizontalMultiLevelHierarchy"/>
    <dgm:cxn modelId="{7FDEA098-5748-45F9-850A-6A634C2764EF}" srcId="{1585E135-1C00-4C3A-B551-A1E0C88DB9C1}" destId="{46663996-6194-4778-B3C2-EE1F3EA25D71}" srcOrd="0" destOrd="0" parTransId="{78E4BF98-B6EB-498E-9DA2-1B38BD61CAEF}" sibTransId="{6A0B1AA5-2EC0-4B3E-97D8-373EB0A28260}"/>
    <dgm:cxn modelId="{02E48B9B-807D-4C0D-A4B9-3C0380E44803}" type="presOf" srcId="{9837723D-8134-4B93-86B1-5E50B0F55823}" destId="{5A530F4F-260E-4A34-84B5-0DC2666AA2C4}" srcOrd="0" destOrd="0" presId="urn:microsoft.com/office/officeart/2008/layout/HorizontalMultiLevelHierarchy"/>
    <dgm:cxn modelId="{F2A7B15B-CF33-43AE-A931-D15BD57AD82E}" type="presOf" srcId="{78E4BF98-B6EB-498E-9DA2-1B38BD61CAEF}" destId="{18DF8950-6353-4F76-A2AC-EBEFB724A247}" srcOrd="1" destOrd="0" presId="urn:microsoft.com/office/officeart/2008/layout/HorizontalMultiLevelHierarchy"/>
    <dgm:cxn modelId="{E04CA83D-CA25-4D0C-9A93-3E039F0AA00A}" srcId="{1585E135-1C00-4C3A-B551-A1E0C88DB9C1}" destId="{78F2AFC5-47DD-4CA0-8378-4A027CE4036A}" srcOrd="2" destOrd="0" parTransId="{9837723D-8134-4B93-86B1-5E50B0F55823}" sibTransId="{53A0BEE3-3FB3-4902-A515-58ED128A6CA3}"/>
    <dgm:cxn modelId="{ECB61AA9-5C22-4C4C-9F41-DE07F5D54BC9}" type="presOf" srcId="{9837723D-8134-4B93-86B1-5E50B0F55823}" destId="{263DD59B-C0C0-4C87-94F3-4FA3B1451CC7}" srcOrd="1" destOrd="0" presId="urn:microsoft.com/office/officeart/2008/layout/HorizontalMultiLevelHierarchy"/>
    <dgm:cxn modelId="{D874B4EA-F670-4694-BE54-41B61916F7D4}" type="presOf" srcId="{5C05A976-F1EB-4C3E-9AE7-CE3F34C62007}" destId="{8C4478F4-096D-4CB6-9960-29320E97A287}" srcOrd="0" destOrd="0" presId="urn:microsoft.com/office/officeart/2008/layout/HorizontalMultiLevelHierarchy"/>
    <dgm:cxn modelId="{015494FF-FCAA-4D7B-AB77-24C3F99E8676}" type="presOf" srcId="{DC852A24-0C95-4821-B38D-183C6D589200}" destId="{AB72B176-2017-4CF5-929E-F9641E4C5D30}" srcOrd="0" destOrd="0" presId="urn:microsoft.com/office/officeart/2008/layout/HorizontalMultiLevelHierarchy"/>
    <dgm:cxn modelId="{3579A095-0017-4D87-A8EB-1F41FCECC09E}" srcId="{1585E135-1C00-4C3A-B551-A1E0C88DB9C1}" destId="{8DAFD725-C33A-4544-A131-33861AC32847}" srcOrd="3" destOrd="0" parTransId="{FDBD0C4D-2AF6-44BB-9702-F18254463708}" sibTransId="{524D0388-6254-48AE-9314-E9F916D7E8C2}"/>
    <dgm:cxn modelId="{EAD715D3-64D4-4012-A98F-BCD60149C274}" type="presParOf" srcId="{AB72B176-2017-4CF5-929E-F9641E4C5D30}" destId="{7D9F0BB0-75D0-48C8-A04B-EF3E8DEA1CDC}" srcOrd="0" destOrd="0" presId="urn:microsoft.com/office/officeart/2008/layout/HorizontalMultiLevelHierarchy"/>
    <dgm:cxn modelId="{F2C23D85-AD48-415A-B4D2-4A8AFA3EC9D3}" type="presParOf" srcId="{7D9F0BB0-75D0-48C8-A04B-EF3E8DEA1CDC}" destId="{A63EB290-2E42-4F2C-ADB9-1F4E68A109B7}" srcOrd="0" destOrd="0" presId="urn:microsoft.com/office/officeart/2008/layout/HorizontalMultiLevelHierarchy"/>
    <dgm:cxn modelId="{CE79E3EA-7F7D-498F-BF41-478C17F2F49F}" type="presParOf" srcId="{7D9F0BB0-75D0-48C8-A04B-EF3E8DEA1CDC}" destId="{32881041-C2A8-47B5-B4BF-08D25CC54432}" srcOrd="1" destOrd="0" presId="urn:microsoft.com/office/officeart/2008/layout/HorizontalMultiLevelHierarchy"/>
    <dgm:cxn modelId="{68B3DEFF-0723-45ED-A618-73083A8B178A}" type="presParOf" srcId="{32881041-C2A8-47B5-B4BF-08D25CC54432}" destId="{9DF4A88E-5F3E-4A58-A855-3BBE1D7F84D5}" srcOrd="0" destOrd="0" presId="urn:microsoft.com/office/officeart/2008/layout/HorizontalMultiLevelHierarchy"/>
    <dgm:cxn modelId="{7D72D8E8-E918-40C0-A4A0-23A5B7877F73}" type="presParOf" srcId="{9DF4A88E-5F3E-4A58-A855-3BBE1D7F84D5}" destId="{18DF8950-6353-4F76-A2AC-EBEFB724A247}" srcOrd="0" destOrd="0" presId="urn:microsoft.com/office/officeart/2008/layout/HorizontalMultiLevelHierarchy"/>
    <dgm:cxn modelId="{B79BE0CD-AA41-4DD5-9A83-4052C4ADBE72}" type="presParOf" srcId="{32881041-C2A8-47B5-B4BF-08D25CC54432}" destId="{458D85F2-2F5B-4366-8C49-9C46DC1EFAD7}" srcOrd="1" destOrd="0" presId="urn:microsoft.com/office/officeart/2008/layout/HorizontalMultiLevelHierarchy"/>
    <dgm:cxn modelId="{60CB2F28-EBB2-4F19-A030-7B4BFDF76098}" type="presParOf" srcId="{458D85F2-2F5B-4366-8C49-9C46DC1EFAD7}" destId="{18ED5BE8-38DB-4D4D-9CF6-DA8A72CA52A1}" srcOrd="0" destOrd="0" presId="urn:microsoft.com/office/officeart/2008/layout/HorizontalMultiLevelHierarchy"/>
    <dgm:cxn modelId="{197584A1-2E46-4890-ABC8-6E539E4A0907}" type="presParOf" srcId="{458D85F2-2F5B-4366-8C49-9C46DC1EFAD7}" destId="{409A741A-F6B3-409B-8797-4FC00424DDC1}" srcOrd="1" destOrd="0" presId="urn:microsoft.com/office/officeart/2008/layout/HorizontalMultiLevelHierarchy"/>
    <dgm:cxn modelId="{24766E71-03D7-4197-8B39-0348473EF9AF}" type="presParOf" srcId="{32881041-C2A8-47B5-B4BF-08D25CC54432}" destId="{50FC9279-0A94-4FC6-AE80-C096AB1FCC5E}" srcOrd="2" destOrd="0" presId="urn:microsoft.com/office/officeart/2008/layout/HorizontalMultiLevelHierarchy"/>
    <dgm:cxn modelId="{F6B3B29C-F548-4675-BA79-28774313167B}" type="presParOf" srcId="{50FC9279-0A94-4FC6-AE80-C096AB1FCC5E}" destId="{88EA3FD6-DB8F-4C96-B738-10CC1F3EFECB}" srcOrd="0" destOrd="0" presId="urn:microsoft.com/office/officeart/2008/layout/HorizontalMultiLevelHierarchy"/>
    <dgm:cxn modelId="{A0CA8128-DBF3-4757-B683-EBB2C9A79DBD}" type="presParOf" srcId="{32881041-C2A8-47B5-B4BF-08D25CC54432}" destId="{A48EBF9E-2088-4116-B13C-51A806CCDA5E}" srcOrd="3" destOrd="0" presId="urn:microsoft.com/office/officeart/2008/layout/HorizontalMultiLevelHierarchy"/>
    <dgm:cxn modelId="{8541230B-2FED-4AA5-A196-FEC80ADE0187}" type="presParOf" srcId="{A48EBF9E-2088-4116-B13C-51A806CCDA5E}" destId="{8C4478F4-096D-4CB6-9960-29320E97A287}" srcOrd="0" destOrd="0" presId="urn:microsoft.com/office/officeart/2008/layout/HorizontalMultiLevelHierarchy"/>
    <dgm:cxn modelId="{9BD12978-CB51-41AB-9A6A-249AA4B01DF9}" type="presParOf" srcId="{A48EBF9E-2088-4116-B13C-51A806CCDA5E}" destId="{6D3BCD57-62D3-4474-BDB0-7794D8D6EB98}" srcOrd="1" destOrd="0" presId="urn:microsoft.com/office/officeart/2008/layout/HorizontalMultiLevelHierarchy"/>
    <dgm:cxn modelId="{7A36D08D-182A-49E8-AA36-A42A38A54C37}" type="presParOf" srcId="{32881041-C2A8-47B5-B4BF-08D25CC54432}" destId="{5A530F4F-260E-4A34-84B5-0DC2666AA2C4}" srcOrd="4" destOrd="0" presId="urn:microsoft.com/office/officeart/2008/layout/HorizontalMultiLevelHierarchy"/>
    <dgm:cxn modelId="{0448CE3E-1C95-4FF6-A93D-8CE2CE69BAC0}" type="presParOf" srcId="{5A530F4F-260E-4A34-84B5-0DC2666AA2C4}" destId="{263DD59B-C0C0-4C87-94F3-4FA3B1451CC7}" srcOrd="0" destOrd="0" presId="urn:microsoft.com/office/officeart/2008/layout/HorizontalMultiLevelHierarchy"/>
    <dgm:cxn modelId="{60AB0F49-60DB-4A3D-B864-346F1D7D91D8}" type="presParOf" srcId="{32881041-C2A8-47B5-B4BF-08D25CC54432}" destId="{F177F979-A002-406E-8EB1-439F472BCBC2}" srcOrd="5" destOrd="0" presId="urn:microsoft.com/office/officeart/2008/layout/HorizontalMultiLevelHierarchy"/>
    <dgm:cxn modelId="{A37DC0D8-A7EE-4825-BB69-346D5E431C20}" type="presParOf" srcId="{F177F979-A002-406E-8EB1-439F472BCBC2}" destId="{54D3D558-64C7-49A8-95E3-1D77287760CE}" srcOrd="0" destOrd="0" presId="urn:microsoft.com/office/officeart/2008/layout/HorizontalMultiLevelHierarchy"/>
    <dgm:cxn modelId="{FBFEBA17-3184-4409-8AB1-DE1811E87326}" type="presParOf" srcId="{F177F979-A002-406E-8EB1-439F472BCBC2}" destId="{D70BAA2F-E381-4368-80D3-6BA10E7E8740}" srcOrd="1" destOrd="0" presId="urn:microsoft.com/office/officeart/2008/layout/HorizontalMultiLevelHierarchy"/>
    <dgm:cxn modelId="{816F12D2-C779-4741-919B-E6AA560F2A9A}" type="presParOf" srcId="{32881041-C2A8-47B5-B4BF-08D25CC54432}" destId="{84BED966-08E3-4671-A8DA-90D1FF8355D9}" srcOrd="6" destOrd="0" presId="urn:microsoft.com/office/officeart/2008/layout/HorizontalMultiLevelHierarchy"/>
    <dgm:cxn modelId="{C2CBB187-3770-4408-A577-808FD04F7DB1}" type="presParOf" srcId="{84BED966-08E3-4671-A8DA-90D1FF8355D9}" destId="{A13A171F-022C-41C9-9520-61FC905A68FD}" srcOrd="0" destOrd="0" presId="urn:microsoft.com/office/officeart/2008/layout/HorizontalMultiLevelHierarchy"/>
    <dgm:cxn modelId="{76F6BCB3-7192-4C89-A2F7-D9E2337A486D}" type="presParOf" srcId="{32881041-C2A8-47B5-B4BF-08D25CC54432}" destId="{38959431-62A6-4447-9526-2A25E71EBBD4}" srcOrd="7" destOrd="0" presId="urn:microsoft.com/office/officeart/2008/layout/HorizontalMultiLevelHierarchy"/>
    <dgm:cxn modelId="{18195A4D-B37A-4E06-AB43-00FB2FEB399F}" type="presParOf" srcId="{38959431-62A6-4447-9526-2A25E71EBBD4}" destId="{354D1341-4B84-4532-8409-78B8458A32E6}" srcOrd="0" destOrd="0" presId="urn:microsoft.com/office/officeart/2008/layout/HorizontalMultiLevelHierarchy"/>
    <dgm:cxn modelId="{4EA2D448-CBC4-4C72-9F28-071B9F8E693C}" type="presParOf" srcId="{38959431-62A6-4447-9526-2A25E71EBBD4}" destId="{134E0621-B93B-4F64-85D4-D72A9D40010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DCDA7F-0EB7-4658-9A7B-31AA5352296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A564067-0F41-4C69-BF4C-D8EC2C23E8E8}">
      <dgm:prSet phldrT="[Текст]" custT="1"/>
      <dgm:spPr/>
      <dgm:t>
        <a:bodyPr/>
        <a:lstStyle/>
        <a:p>
          <a:r>
            <a:rPr lang="uk-UA" sz="1600" dirty="0" smtClean="0"/>
            <a:t>обмеженість фінансових ресурсів підприємств, що пов‘язано із значною капіталомісткістю впровадження інновації (технологічних) </a:t>
          </a:r>
          <a:endParaRPr lang="uk-UA" sz="1600" dirty="0"/>
        </a:p>
      </dgm:t>
    </dgm:pt>
    <dgm:pt modelId="{7F36C401-1B27-433E-8907-0DEFD936DD04}" type="parTrans" cxnId="{365477F8-5E2A-47FB-80E4-9C11BB86A64B}">
      <dgm:prSet/>
      <dgm:spPr/>
      <dgm:t>
        <a:bodyPr/>
        <a:lstStyle/>
        <a:p>
          <a:endParaRPr lang="uk-UA"/>
        </a:p>
      </dgm:t>
    </dgm:pt>
    <dgm:pt modelId="{8F0CC410-C918-4C0B-91E4-A5F6315968F1}" type="sibTrans" cxnId="{365477F8-5E2A-47FB-80E4-9C11BB86A64B}">
      <dgm:prSet/>
      <dgm:spPr/>
      <dgm:t>
        <a:bodyPr/>
        <a:lstStyle/>
        <a:p>
          <a:endParaRPr lang="uk-UA"/>
        </a:p>
      </dgm:t>
    </dgm:pt>
    <dgm:pt modelId="{F7B00B8D-CE8F-4849-9037-9A8B7A079CAC}">
      <dgm:prSet phldrT="[Текст]" custT="1"/>
      <dgm:spPr/>
      <dgm:t>
        <a:bodyPr/>
        <a:lstStyle/>
        <a:p>
          <a:r>
            <a:rPr lang="uk-UA" sz="1600" dirty="0" smtClean="0"/>
            <a:t>ризикованість впровадження інновацій, що передбачає недоотримання очікуваного результату від їх впровадження</a:t>
          </a:r>
          <a:endParaRPr lang="uk-UA" sz="1600" dirty="0"/>
        </a:p>
      </dgm:t>
    </dgm:pt>
    <dgm:pt modelId="{F7991B86-8EE9-48D1-8193-9C6072B4E04D}" type="parTrans" cxnId="{1CBFB714-6748-414B-8BB4-43A5CEA90B99}">
      <dgm:prSet/>
      <dgm:spPr/>
      <dgm:t>
        <a:bodyPr/>
        <a:lstStyle/>
        <a:p>
          <a:endParaRPr lang="uk-UA"/>
        </a:p>
      </dgm:t>
    </dgm:pt>
    <dgm:pt modelId="{E0BC6CD1-47CD-4B89-8DBC-CB1599A55FA5}" type="sibTrans" cxnId="{1CBFB714-6748-414B-8BB4-43A5CEA90B99}">
      <dgm:prSet/>
      <dgm:spPr/>
      <dgm:t>
        <a:bodyPr/>
        <a:lstStyle/>
        <a:p>
          <a:endParaRPr lang="uk-UA"/>
        </a:p>
      </dgm:t>
    </dgm:pt>
    <dgm:pt modelId="{6DFC7D49-C9B2-4B87-ADE1-EE217620DD2D}">
      <dgm:prSet phldrT="[Текст]" custT="1"/>
      <dgm:spPr/>
      <dgm:t>
        <a:bodyPr/>
        <a:lstStyle/>
        <a:p>
          <a:r>
            <a:rPr lang="uk-UA" sz="1600" dirty="0" err="1" smtClean="0"/>
            <a:t>довготривалість</a:t>
          </a:r>
          <a:r>
            <a:rPr lang="uk-UA" sz="1600" dirty="0" smtClean="0"/>
            <a:t> процесу впровадження інновацій (багатоетапність інноваційного циклу)</a:t>
          </a:r>
          <a:endParaRPr lang="uk-UA" sz="1600" dirty="0"/>
        </a:p>
      </dgm:t>
    </dgm:pt>
    <dgm:pt modelId="{AFFE7A25-BEEE-4222-AF46-745885531059}" type="parTrans" cxnId="{3E196655-1EA4-4F9A-B6BA-E11BFA453E61}">
      <dgm:prSet/>
      <dgm:spPr/>
      <dgm:t>
        <a:bodyPr/>
        <a:lstStyle/>
        <a:p>
          <a:endParaRPr lang="uk-UA"/>
        </a:p>
      </dgm:t>
    </dgm:pt>
    <dgm:pt modelId="{B5711317-18D6-4006-900D-07E121D71142}" type="sibTrans" cxnId="{3E196655-1EA4-4F9A-B6BA-E11BFA453E61}">
      <dgm:prSet/>
      <dgm:spPr/>
      <dgm:t>
        <a:bodyPr/>
        <a:lstStyle/>
        <a:p>
          <a:endParaRPr lang="uk-UA"/>
        </a:p>
      </dgm:t>
    </dgm:pt>
    <dgm:pt modelId="{9746D641-8499-4B60-9B95-F7ECA85F85E2}">
      <dgm:prSet custT="1"/>
      <dgm:spPr/>
      <dgm:t>
        <a:bodyPr/>
        <a:lstStyle/>
        <a:p>
          <a:r>
            <a:rPr lang="uk-UA" sz="1600" dirty="0" smtClean="0"/>
            <a:t>відсутність у ВНЗ та наукових установ власних коштів для проведення наукових досліджень, і відповідно доведення отриманих результатів до створення технологій (прототипів, дослідних зразків)</a:t>
          </a:r>
          <a:endParaRPr lang="uk-UA" sz="1600" dirty="0"/>
        </a:p>
      </dgm:t>
    </dgm:pt>
    <dgm:pt modelId="{545BB3AD-DBB9-487A-B595-85416928F82A}" type="parTrans" cxnId="{5EEE2DD8-7B61-4E24-9489-6C3988154101}">
      <dgm:prSet/>
      <dgm:spPr/>
      <dgm:t>
        <a:bodyPr/>
        <a:lstStyle/>
        <a:p>
          <a:endParaRPr lang="uk-UA"/>
        </a:p>
      </dgm:t>
    </dgm:pt>
    <dgm:pt modelId="{C4E8D748-4138-4316-8133-EC071D96048E}" type="sibTrans" cxnId="{5EEE2DD8-7B61-4E24-9489-6C3988154101}">
      <dgm:prSet/>
      <dgm:spPr/>
      <dgm:t>
        <a:bodyPr/>
        <a:lstStyle/>
        <a:p>
          <a:endParaRPr lang="uk-UA"/>
        </a:p>
      </dgm:t>
    </dgm:pt>
    <dgm:pt modelId="{F93BD9F7-3F1D-4478-9C00-63FE8655DFD1}">
      <dgm:prSet custT="1"/>
      <dgm:spPr/>
      <dgm:t>
        <a:bodyPr/>
        <a:lstStyle/>
        <a:p>
          <a:r>
            <a:rPr lang="uk-UA" altLang="uk-UA" sz="1600" dirty="0" smtClean="0"/>
            <a:t>відсутність готових технологічних рішень для їх впровадження бізнесом</a:t>
          </a:r>
          <a:endParaRPr lang="uk-UA" sz="1600" dirty="0"/>
        </a:p>
      </dgm:t>
    </dgm:pt>
    <dgm:pt modelId="{5B649A2D-9E90-4904-95AE-9B11256F7AF8}" type="parTrans" cxnId="{2E2F0932-7153-46CF-9792-64B5C4FFDB75}">
      <dgm:prSet/>
      <dgm:spPr/>
      <dgm:t>
        <a:bodyPr/>
        <a:lstStyle/>
        <a:p>
          <a:endParaRPr lang="uk-UA"/>
        </a:p>
      </dgm:t>
    </dgm:pt>
    <dgm:pt modelId="{80CDDBE0-48E0-49CA-945A-76C4A62359FC}" type="sibTrans" cxnId="{2E2F0932-7153-46CF-9792-64B5C4FFDB75}">
      <dgm:prSet/>
      <dgm:spPr/>
      <dgm:t>
        <a:bodyPr/>
        <a:lstStyle/>
        <a:p>
          <a:endParaRPr lang="uk-UA"/>
        </a:p>
      </dgm:t>
    </dgm:pt>
    <dgm:pt modelId="{B67275B1-05F0-4D50-A186-4DFC1F097540}" type="pres">
      <dgm:prSet presAssocID="{06DCDA7F-0EB7-4658-9A7B-31AA53522961}" presName="linearFlow" presStyleCnt="0">
        <dgm:presLayoutVars>
          <dgm:dir/>
          <dgm:resizeHandles val="exact"/>
        </dgm:presLayoutVars>
      </dgm:prSet>
      <dgm:spPr/>
    </dgm:pt>
    <dgm:pt modelId="{103A1C9C-6A7F-417D-9A8F-30AE5F024ABE}" type="pres">
      <dgm:prSet presAssocID="{3A564067-0F41-4C69-BF4C-D8EC2C23E8E8}" presName="composite" presStyleCnt="0"/>
      <dgm:spPr/>
    </dgm:pt>
    <dgm:pt modelId="{835F777D-3E97-4B91-9261-9D1692794695}" type="pres">
      <dgm:prSet presAssocID="{3A564067-0F41-4C69-BF4C-D8EC2C23E8E8}" presName="imgShp" presStyleLbl="fgImgPlace1" presStyleIdx="0" presStyleCnt="5" custLinFactX="-38062" custLinFactNeighborX="-100000" custLinFactNeighborY="5499"/>
      <dgm:spPr/>
    </dgm:pt>
    <dgm:pt modelId="{AB82E3E9-8A57-405A-AEE9-FF0BF54BFCE2}" type="pres">
      <dgm:prSet presAssocID="{3A564067-0F41-4C69-BF4C-D8EC2C23E8E8}" presName="txShp" presStyleLbl="node1" presStyleIdx="0" presStyleCnt="5" custScaleX="13289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FC24F6-437C-426B-8DF3-6F330BCD20A4}" type="pres">
      <dgm:prSet presAssocID="{8F0CC410-C918-4C0B-91E4-A5F6315968F1}" presName="spacing" presStyleCnt="0"/>
      <dgm:spPr/>
    </dgm:pt>
    <dgm:pt modelId="{C93E4D1E-7142-456B-9D55-CB5F70940CD1}" type="pres">
      <dgm:prSet presAssocID="{F7B00B8D-CE8F-4849-9037-9A8B7A079CAC}" presName="composite" presStyleCnt="0"/>
      <dgm:spPr/>
    </dgm:pt>
    <dgm:pt modelId="{F66FD426-E64A-48A8-B528-164CAC653BB9}" type="pres">
      <dgm:prSet presAssocID="{F7B00B8D-CE8F-4849-9037-9A8B7A079CAC}" presName="imgShp" presStyleLbl="fgImgPlace1" presStyleIdx="1" presStyleCnt="5" custLinFactX="-38062" custLinFactNeighborX="-100000" custLinFactNeighborY="-2671"/>
      <dgm:spPr/>
    </dgm:pt>
    <dgm:pt modelId="{D53B1E6B-6DE0-4DE3-8585-724EA63D6023}" type="pres">
      <dgm:prSet presAssocID="{F7B00B8D-CE8F-4849-9037-9A8B7A079CAC}" presName="txShp" presStyleLbl="node1" presStyleIdx="1" presStyleCnt="5" custScaleX="13321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57396F-57C4-464A-8C15-74B18200379E}" type="pres">
      <dgm:prSet presAssocID="{E0BC6CD1-47CD-4B89-8DBC-CB1599A55FA5}" presName="spacing" presStyleCnt="0"/>
      <dgm:spPr/>
    </dgm:pt>
    <dgm:pt modelId="{0952EB91-BD6F-4495-8706-28AC58ADBD83}" type="pres">
      <dgm:prSet presAssocID="{6DFC7D49-C9B2-4B87-ADE1-EE217620DD2D}" presName="composite" presStyleCnt="0"/>
      <dgm:spPr/>
    </dgm:pt>
    <dgm:pt modelId="{F575CED3-EC9E-4FB5-8912-0FD52C9CD9A3}" type="pres">
      <dgm:prSet presAssocID="{6DFC7D49-C9B2-4B87-ADE1-EE217620DD2D}" presName="imgShp" presStyleLbl="fgImgPlace1" presStyleIdx="2" presStyleCnt="5" custLinFactX="-26521" custLinFactNeighborX="-100000"/>
      <dgm:spPr/>
    </dgm:pt>
    <dgm:pt modelId="{09309372-6A8F-41D8-A18D-E80B56E00AB2}" type="pres">
      <dgm:prSet presAssocID="{6DFC7D49-C9B2-4B87-ADE1-EE217620DD2D}" presName="txShp" presStyleLbl="node1" presStyleIdx="2" presStyleCnt="5" custScaleX="13158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EEAB41-120D-466F-BB9B-9621C54CEB8C}" type="pres">
      <dgm:prSet presAssocID="{B5711317-18D6-4006-900D-07E121D71142}" presName="spacing" presStyleCnt="0"/>
      <dgm:spPr/>
    </dgm:pt>
    <dgm:pt modelId="{C0789A7F-8FCF-4E55-8190-52816969BF76}" type="pres">
      <dgm:prSet presAssocID="{9746D641-8499-4B60-9B95-F7ECA85F85E2}" presName="composite" presStyleCnt="0"/>
      <dgm:spPr/>
    </dgm:pt>
    <dgm:pt modelId="{93B30A23-87A4-4B25-8A55-A16CB4EF4CE4}" type="pres">
      <dgm:prSet presAssocID="{9746D641-8499-4B60-9B95-F7ECA85F85E2}" presName="imgShp" presStyleLbl="fgImgPlace1" presStyleIdx="3" presStyleCnt="5" custLinFactX="-27922" custLinFactNeighborX="-100000"/>
      <dgm:spPr/>
    </dgm:pt>
    <dgm:pt modelId="{197372B6-B4AD-4FD1-8480-1EFCF0DE7816}" type="pres">
      <dgm:prSet presAssocID="{9746D641-8499-4B60-9B95-F7ECA85F85E2}" presName="txShp" presStyleLbl="node1" presStyleIdx="3" presStyleCnt="5" custScaleX="13158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5A37F7-6E24-4EF0-962E-2B73F40FB3C5}" type="pres">
      <dgm:prSet presAssocID="{C4E8D748-4138-4316-8133-EC071D96048E}" presName="spacing" presStyleCnt="0"/>
      <dgm:spPr/>
    </dgm:pt>
    <dgm:pt modelId="{365834BF-1969-484D-A0D8-88940053330B}" type="pres">
      <dgm:prSet presAssocID="{F93BD9F7-3F1D-4478-9C00-63FE8655DFD1}" presName="composite" presStyleCnt="0"/>
      <dgm:spPr/>
    </dgm:pt>
    <dgm:pt modelId="{E9A2AB6F-D5D2-462D-AC18-03BE41B0683A}" type="pres">
      <dgm:prSet presAssocID="{F93BD9F7-3F1D-4478-9C00-63FE8655DFD1}" presName="imgShp" presStyleLbl="fgImgPlace1" presStyleIdx="4" presStyleCnt="5" custLinFactX="-27922" custLinFactNeighborX="-100000"/>
      <dgm:spPr/>
    </dgm:pt>
    <dgm:pt modelId="{2C34662B-951B-426E-9D33-B2F950FC0F0B}" type="pres">
      <dgm:prSet presAssocID="{F93BD9F7-3F1D-4478-9C00-63FE8655DFD1}" presName="txShp" presStyleLbl="node1" presStyleIdx="4" presStyleCnt="5" custScaleX="13076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21B24AB-94A7-42F0-83CB-D785A30B477F}" type="presOf" srcId="{3A564067-0F41-4C69-BF4C-D8EC2C23E8E8}" destId="{AB82E3E9-8A57-405A-AEE9-FF0BF54BFCE2}" srcOrd="0" destOrd="0" presId="urn:microsoft.com/office/officeart/2005/8/layout/vList3"/>
    <dgm:cxn modelId="{1CBFB714-6748-414B-8BB4-43A5CEA90B99}" srcId="{06DCDA7F-0EB7-4658-9A7B-31AA53522961}" destId="{F7B00B8D-CE8F-4849-9037-9A8B7A079CAC}" srcOrd="1" destOrd="0" parTransId="{F7991B86-8EE9-48D1-8193-9C6072B4E04D}" sibTransId="{E0BC6CD1-47CD-4B89-8DBC-CB1599A55FA5}"/>
    <dgm:cxn modelId="{5DFAFDA7-4D61-465E-917F-783312DF3311}" type="presOf" srcId="{9746D641-8499-4B60-9B95-F7ECA85F85E2}" destId="{197372B6-B4AD-4FD1-8480-1EFCF0DE7816}" srcOrd="0" destOrd="0" presId="urn:microsoft.com/office/officeart/2005/8/layout/vList3"/>
    <dgm:cxn modelId="{365477F8-5E2A-47FB-80E4-9C11BB86A64B}" srcId="{06DCDA7F-0EB7-4658-9A7B-31AA53522961}" destId="{3A564067-0F41-4C69-BF4C-D8EC2C23E8E8}" srcOrd="0" destOrd="0" parTransId="{7F36C401-1B27-433E-8907-0DEFD936DD04}" sibTransId="{8F0CC410-C918-4C0B-91E4-A5F6315968F1}"/>
    <dgm:cxn modelId="{E6427061-04B7-4886-B1F0-E2A574D40C38}" type="presOf" srcId="{06DCDA7F-0EB7-4658-9A7B-31AA53522961}" destId="{B67275B1-05F0-4D50-A186-4DFC1F097540}" srcOrd="0" destOrd="0" presId="urn:microsoft.com/office/officeart/2005/8/layout/vList3"/>
    <dgm:cxn modelId="{5EEE2DD8-7B61-4E24-9489-6C3988154101}" srcId="{06DCDA7F-0EB7-4658-9A7B-31AA53522961}" destId="{9746D641-8499-4B60-9B95-F7ECA85F85E2}" srcOrd="3" destOrd="0" parTransId="{545BB3AD-DBB9-487A-B595-85416928F82A}" sibTransId="{C4E8D748-4138-4316-8133-EC071D96048E}"/>
    <dgm:cxn modelId="{AE4FAA93-85EC-41CE-9B44-2FE2D13057E1}" type="presOf" srcId="{6DFC7D49-C9B2-4B87-ADE1-EE217620DD2D}" destId="{09309372-6A8F-41D8-A18D-E80B56E00AB2}" srcOrd="0" destOrd="0" presId="urn:microsoft.com/office/officeart/2005/8/layout/vList3"/>
    <dgm:cxn modelId="{EA23ED2A-1515-4843-A99C-9DFA9260975B}" type="presOf" srcId="{F7B00B8D-CE8F-4849-9037-9A8B7A079CAC}" destId="{D53B1E6B-6DE0-4DE3-8585-724EA63D6023}" srcOrd="0" destOrd="0" presId="urn:microsoft.com/office/officeart/2005/8/layout/vList3"/>
    <dgm:cxn modelId="{2E2F0932-7153-46CF-9792-64B5C4FFDB75}" srcId="{06DCDA7F-0EB7-4658-9A7B-31AA53522961}" destId="{F93BD9F7-3F1D-4478-9C00-63FE8655DFD1}" srcOrd="4" destOrd="0" parTransId="{5B649A2D-9E90-4904-95AE-9B11256F7AF8}" sibTransId="{80CDDBE0-48E0-49CA-945A-76C4A62359FC}"/>
    <dgm:cxn modelId="{3E196655-1EA4-4F9A-B6BA-E11BFA453E61}" srcId="{06DCDA7F-0EB7-4658-9A7B-31AA53522961}" destId="{6DFC7D49-C9B2-4B87-ADE1-EE217620DD2D}" srcOrd="2" destOrd="0" parTransId="{AFFE7A25-BEEE-4222-AF46-745885531059}" sibTransId="{B5711317-18D6-4006-900D-07E121D71142}"/>
    <dgm:cxn modelId="{27A1A61C-E200-4120-99EE-1E74C6BBE9AE}" type="presOf" srcId="{F93BD9F7-3F1D-4478-9C00-63FE8655DFD1}" destId="{2C34662B-951B-426E-9D33-B2F950FC0F0B}" srcOrd="0" destOrd="0" presId="urn:microsoft.com/office/officeart/2005/8/layout/vList3"/>
    <dgm:cxn modelId="{107FE15F-C07F-4A6C-B9AD-080A59179AE8}" type="presParOf" srcId="{B67275B1-05F0-4D50-A186-4DFC1F097540}" destId="{103A1C9C-6A7F-417D-9A8F-30AE5F024ABE}" srcOrd="0" destOrd="0" presId="urn:microsoft.com/office/officeart/2005/8/layout/vList3"/>
    <dgm:cxn modelId="{FC902EB6-D8AD-4E12-9D7D-F5774CDFC49B}" type="presParOf" srcId="{103A1C9C-6A7F-417D-9A8F-30AE5F024ABE}" destId="{835F777D-3E97-4B91-9261-9D1692794695}" srcOrd="0" destOrd="0" presId="urn:microsoft.com/office/officeart/2005/8/layout/vList3"/>
    <dgm:cxn modelId="{73684CBE-EDC5-4E85-A4BC-03B85CF00F89}" type="presParOf" srcId="{103A1C9C-6A7F-417D-9A8F-30AE5F024ABE}" destId="{AB82E3E9-8A57-405A-AEE9-FF0BF54BFCE2}" srcOrd="1" destOrd="0" presId="urn:microsoft.com/office/officeart/2005/8/layout/vList3"/>
    <dgm:cxn modelId="{FDE5C036-3B0A-45C1-8A88-E29F081B5F88}" type="presParOf" srcId="{B67275B1-05F0-4D50-A186-4DFC1F097540}" destId="{A0FC24F6-437C-426B-8DF3-6F330BCD20A4}" srcOrd="1" destOrd="0" presId="urn:microsoft.com/office/officeart/2005/8/layout/vList3"/>
    <dgm:cxn modelId="{C363D2F8-B36F-4939-8643-34F02470C2A7}" type="presParOf" srcId="{B67275B1-05F0-4D50-A186-4DFC1F097540}" destId="{C93E4D1E-7142-456B-9D55-CB5F70940CD1}" srcOrd="2" destOrd="0" presId="urn:microsoft.com/office/officeart/2005/8/layout/vList3"/>
    <dgm:cxn modelId="{5AAD2A84-5CDF-4FDB-8842-DA7E00D3FC36}" type="presParOf" srcId="{C93E4D1E-7142-456B-9D55-CB5F70940CD1}" destId="{F66FD426-E64A-48A8-B528-164CAC653BB9}" srcOrd="0" destOrd="0" presId="urn:microsoft.com/office/officeart/2005/8/layout/vList3"/>
    <dgm:cxn modelId="{DE4A4A64-F608-49F1-A5E8-90B6CF771831}" type="presParOf" srcId="{C93E4D1E-7142-456B-9D55-CB5F70940CD1}" destId="{D53B1E6B-6DE0-4DE3-8585-724EA63D6023}" srcOrd="1" destOrd="0" presId="urn:microsoft.com/office/officeart/2005/8/layout/vList3"/>
    <dgm:cxn modelId="{AA1D1AB0-3E4D-48C7-840C-0522ED0E080D}" type="presParOf" srcId="{B67275B1-05F0-4D50-A186-4DFC1F097540}" destId="{4457396F-57C4-464A-8C15-74B18200379E}" srcOrd="3" destOrd="0" presId="urn:microsoft.com/office/officeart/2005/8/layout/vList3"/>
    <dgm:cxn modelId="{C86C3767-BAC0-4CEB-B805-E9D5074CE0B6}" type="presParOf" srcId="{B67275B1-05F0-4D50-A186-4DFC1F097540}" destId="{0952EB91-BD6F-4495-8706-28AC58ADBD83}" srcOrd="4" destOrd="0" presId="urn:microsoft.com/office/officeart/2005/8/layout/vList3"/>
    <dgm:cxn modelId="{6C30D985-4F17-4BED-81FB-079995B2B568}" type="presParOf" srcId="{0952EB91-BD6F-4495-8706-28AC58ADBD83}" destId="{F575CED3-EC9E-4FB5-8912-0FD52C9CD9A3}" srcOrd="0" destOrd="0" presId="urn:microsoft.com/office/officeart/2005/8/layout/vList3"/>
    <dgm:cxn modelId="{A10F0589-D5B6-4BC5-AC5D-47B7E3F7843F}" type="presParOf" srcId="{0952EB91-BD6F-4495-8706-28AC58ADBD83}" destId="{09309372-6A8F-41D8-A18D-E80B56E00AB2}" srcOrd="1" destOrd="0" presId="urn:microsoft.com/office/officeart/2005/8/layout/vList3"/>
    <dgm:cxn modelId="{3D9E541B-A544-4875-8E84-66B4C7BAF9F2}" type="presParOf" srcId="{B67275B1-05F0-4D50-A186-4DFC1F097540}" destId="{40EEAB41-120D-466F-BB9B-9621C54CEB8C}" srcOrd="5" destOrd="0" presId="urn:microsoft.com/office/officeart/2005/8/layout/vList3"/>
    <dgm:cxn modelId="{4B8C4099-03D1-4661-9354-23F8B2DD4C28}" type="presParOf" srcId="{B67275B1-05F0-4D50-A186-4DFC1F097540}" destId="{C0789A7F-8FCF-4E55-8190-52816969BF76}" srcOrd="6" destOrd="0" presId="urn:microsoft.com/office/officeart/2005/8/layout/vList3"/>
    <dgm:cxn modelId="{29889E0B-D88D-4357-8827-C53C4E1B4D50}" type="presParOf" srcId="{C0789A7F-8FCF-4E55-8190-52816969BF76}" destId="{93B30A23-87A4-4B25-8A55-A16CB4EF4CE4}" srcOrd="0" destOrd="0" presId="urn:microsoft.com/office/officeart/2005/8/layout/vList3"/>
    <dgm:cxn modelId="{418DD58E-E522-4840-8694-BB2721DF624D}" type="presParOf" srcId="{C0789A7F-8FCF-4E55-8190-52816969BF76}" destId="{197372B6-B4AD-4FD1-8480-1EFCF0DE7816}" srcOrd="1" destOrd="0" presId="urn:microsoft.com/office/officeart/2005/8/layout/vList3"/>
    <dgm:cxn modelId="{00237518-141D-497D-A6E0-E369C31CF297}" type="presParOf" srcId="{B67275B1-05F0-4D50-A186-4DFC1F097540}" destId="{1D5A37F7-6E24-4EF0-962E-2B73F40FB3C5}" srcOrd="7" destOrd="0" presId="urn:microsoft.com/office/officeart/2005/8/layout/vList3"/>
    <dgm:cxn modelId="{CCFD9CB3-6D07-4B54-917E-C80467DFC9DB}" type="presParOf" srcId="{B67275B1-05F0-4D50-A186-4DFC1F097540}" destId="{365834BF-1969-484D-A0D8-88940053330B}" srcOrd="8" destOrd="0" presId="urn:microsoft.com/office/officeart/2005/8/layout/vList3"/>
    <dgm:cxn modelId="{9E8912FF-7AAF-4207-B3FE-21A4FF540107}" type="presParOf" srcId="{365834BF-1969-484D-A0D8-88940053330B}" destId="{E9A2AB6F-D5D2-462D-AC18-03BE41B0683A}" srcOrd="0" destOrd="0" presId="urn:microsoft.com/office/officeart/2005/8/layout/vList3"/>
    <dgm:cxn modelId="{8CCC71C6-51A7-4921-AEC0-D657487D7B76}" type="presParOf" srcId="{365834BF-1969-484D-A0D8-88940053330B}" destId="{2C34662B-951B-426E-9D33-B2F950FC0F0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71358C-C31A-4450-AC14-F780C0F88524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35F185D-773E-449C-97C3-702486EE8D01}">
      <dgm:prSet phldrT="[Текст]"/>
      <dgm:spPr/>
      <dgm:t>
        <a:bodyPr/>
        <a:lstStyle/>
        <a:p>
          <a:r>
            <a:rPr lang="uk-UA" b="0" dirty="0" smtClean="0"/>
            <a:t>запровадити </a:t>
          </a:r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механізм державної підтримки </a:t>
          </a:r>
          <a:r>
            <a:rPr lang="uk-UA" b="0" dirty="0" smtClean="0"/>
            <a:t>суб'єктів господарювання для впровадження інновацій </a:t>
          </a:r>
          <a:endParaRPr lang="uk-UA" b="0" dirty="0"/>
        </a:p>
      </dgm:t>
    </dgm:pt>
    <dgm:pt modelId="{9635E582-934A-4DB8-BB9B-7A98AF394E81}" type="parTrans" cxnId="{DB127551-9086-440C-98D2-0887192DF5EA}">
      <dgm:prSet/>
      <dgm:spPr/>
      <dgm:t>
        <a:bodyPr/>
        <a:lstStyle/>
        <a:p>
          <a:endParaRPr lang="uk-UA"/>
        </a:p>
      </dgm:t>
    </dgm:pt>
    <dgm:pt modelId="{F484716D-2677-4D05-A895-251774D4EC17}" type="sibTrans" cxnId="{DB127551-9086-440C-98D2-0887192DF5EA}">
      <dgm:prSet/>
      <dgm:spPr/>
      <dgm:t>
        <a:bodyPr/>
        <a:lstStyle/>
        <a:p>
          <a:endParaRPr lang="uk-UA"/>
        </a:p>
      </dgm:t>
    </dgm:pt>
    <dgm:pt modelId="{804F3CB0-E481-43B4-9A1F-8E82264FB6D2}">
      <dgm:prSet phldrT="[Текст]"/>
      <dgm:spPr/>
      <dgm:t>
        <a:bodyPr/>
        <a:lstStyle/>
        <a:p>
          <a:r>
            <a:rPr lang="uk-UA" altLang="uk-UA" b="0" dirty="0" smtClean="0"/>
            <a:t>створити механізм </a:t>
          </a:r>
          <a:r>
            <a:rPr lang="uk-UA" alt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залучення коштів вітчизняних інвесторів </a:t>
          </a:r>
          <a:r>
            <a:rPr lang="uk-UA" altLang="uk-UA" b="0" dirty="0" smtClean="0"/>
            <a:t>у інвестування в державний та приватний сектор з метою впровадження інновацій</a:t>
          </a:r>
          <a:endParaRPr lang="uk-UA" b="0" dirty="0"/>
        </a:p>
      </dgm:t>
    </dgm:pt>
    <dgm:pt modelId="{054EF271-5FAE-4D56-A753-EA8DB1FB7D52}" type="parTrans" cxnId="{F490E1B3-51C8-4B4B-93E2-54DF6C34D996}">
      <dgm:prSet/>
      <dgm:spPr/>
      <dgm:t>
        <a:bodyPr/>
        <a:lstStyle/>
        <a:p>
          <a:endParaRPr lang="uk-UA"/>
        </a:p>
      </dgm:t>
    </dgm:pt>
    <dgm:pt modelId="{639F7B33-F834-477C-9C22-22323FD322D4}" type="sibTrans" cxnId="{F490E1B3-51C8-4B4B-93E2-54DF6C34D996}">
      <dgm:prSet/>
      <dgm:spPr/>
      <dgm:t>
        <a:bodyPr/>
        <a:lstStyle/>
        <a:p>
          <a:endParaRPr lang="uk-UA"/>
        </a:p>
      </dgm:t>
    </dgm:pt>
    <dgm:pt modelId="{DFFA9AD2-5AAA-4319-8B23-7A6DA40D3086}">
      <dgm:prSet phldrT="[Текст]"/>
      <dgm:spPr/>
      <dgm:t>
        <a:bodyPr/>
        <a:lstStyle/>
        <a:p>
          <a:r>
            <a:rPr lang="uk-UA" b="0" dirty="0" smtClean="0"/>
            <a:t>створити умови для </a:t>
          </a:r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стимулювання бюджетних установ </a:t>
          </a:r>
          <a:r>
            <a:rPr lang="uk-UA" b="0" dirty="0" smtClean="0"/>
            <a:t>(ВНЗ, наукові установи) </a:t>
          </a:r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 комерціалізації </a:t>
          </a:r>
          <a:r>
            <a:rPr lang="uk-UA" b="0" dirty="0" smtClean="0"/>
            <a:t>результатів науково-технічної діяльності</a:t>
          </a:r>
          <a:endParaRPr lang="uk-UA" b="0" dirty="0"/>
        </a:p>
      </dgm:t>
    </dgm:pt>
    <dgm:pt modelId="{491D9491-E694-4587-ABAA-EDC1447C707D}" type="parTrans" cxnId="{4B453B42-3EAC-4711-8EC5-77B64415D729}">
      <dgm:prSet/>
      <dgm:spPr/>
      <dgm:t>
        <a:bodyPr/>
        <a:lstStyle/>
        <a:p>
          <a:endParaRPr lang="uk-UA"/>
        </a:p>
      </dgm:t>
    </dgm:pt>
    <dgm:pt modelId="{03F5FE9F-1B8C-4102-82F5-4DCCD8173B5A}" type="sibTrans" cxnId="{4B453B42-3EAC-4711-8EC5-77B64415D729}">
      <dgm:prSet/>
      <dgm:spPr/>
      <dgm:t>
        <a:bodyPr/>
        <a:lstStyle/>
        <a:p>
          <a:endParaRPr lang="uk-UA"/>
        </a:p>
      </dgm:t>
    </dgm:pt>
    <dgm:pt modelId="{B89C4D95-7221-43AA-B291-2D3A7E736371}">
      <dgm:prSet/>
      <dgm:spPr/>
      <dgm:t>
        <a:bodyPr/>
        <a:lstStyle/>
        <a:p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змінити систему бюджетного фінансування </a:t>
          </a:r>
          <a:r>
            <a:rPr lang="uk-UA" b="0" dirty="0" smtClean="0"/>
            <a:t>інноваційної діяльності</a:t>
          </a:r>
          <a:endParaRPr lang="uk-UA" b="0" dirty="0"/>
        </a:p>
      </dgm:t>
    </dgm:pt>
    <dgm:pt modelId="{C92BABDE-B7EB-4B1D-9491-13EB9F600253}" type="parTrans" cxnId="{A1974FCD-8484-46C2-9F0F-6F815D63FC1F}">
      <dgm:prSet/>
      <dgm:spPr/>
      <dgm:t>
        <a:bodyPr/>
        <a:lstStyle/>
        <a:p>
          <a:endParaRPr lang="uk-UA"/>
        </a:p>
      </dgm:t>
    </dgm:pt>
    <dgm:pt modelId="{B68F8583-2EEA-4C73-8992-3E2649DFE45F}" type="sibTrans" cxnId="{A1974FCD-8484-46C2-9F0F-6F815D63FC1F}">
      <dgm:prSet/>
      <dgm:spPr/>
      <dgm:t>
        <a:bodyPr/>
        <a:lstStyle/>
        <a:p>
          <a:endParaRPr lang="uk-UA"/>
        </a:p>
      </dgm:t>
    </dgm:pt>
    <dgm:pt modelId="{0D81C975-DC65-4AEC-92A8-E6623E617BD5}">
      <dgm:prSet/>
      <dgm:spPr/>
      <dgm:t>
        <a:bodyPr/>
        <a:lstStyle/>
        <a:p>
          <a:r>
            <a:rPr lang="uk-UA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змінити систему формування пріоритетних напрямів </a:t>
          </a:r>
          <a:r>
            <a:rPr lang="uk-UA" b="0" dirty="0" smtClean="0"/>
            <a:t>інноваційної діяльності</a:t>
          </a:r>
          <a:endParaRPr lang="uk-UA" b="0" dirty="0"/>
        </a:p>
      </dgm:t>
    </dgm:pt>
    <dgm:pt modelId="{940C5F74-C5C7-40EF-A86C-FF2668C6989A}" type="parTrans" cxnId="{8CF1954F-F182-40F6-85AA-7E8D9A966F0E}">
      <dgm:prSet/>
      <dgm:spPr/>
      <dgm:t>
        <a:bodyPr/>
        <a:lstStyle/>
        <a:p>
          <a:endParaRPr lang="uk-UA"/>
        </a:p>
      </dgm:t>
    </dgm:pt>
    <dgm:pt modelId="{B1E6FB9A-F4CA-4AC2-AAD5-BCD3B568B90B}" type="sibTrans" cxnId="{8CF1954F-F182-40F6-85AA-7E8D9A966F0E}">
      <dgm:prSet/>
      <dgm:spPr/>
      <dgm:t>
        <a:bodyPr/>
        <a:lstStyle/>
        <a:p>
          <a:endParaRPr lang="uk-UA"/>
        </a:p>
      </dgm:t>
    </dgm:pt>
    <dgm:pt modelId="{D3929EB9-60FF-4E8E-B1A8-C5ACC77BA4E6}" type="pres">
      <dgm:prSet presAssocID="{5D71358C-C31A-4450-AC14-F780C0F88524}" presName="Name0" presStyleCnt="0">
        <dgm:presLayoutVars>
          <dgm:chMax val="7"/>
          <dgm:chPref val="7"/>
          <dgm:dir/>
        </dgm:presLayoutVars>
      </dgm:prSet>
      <dgm:spPr/>
    </dgm:pt>
    <dgm:pt modelId="{4943B37E-772D-40B5-802F-048AE1FFAC71}" type="pres">
      <dgm:prSet presAssocID="{5D71358C-C31A-4450-AC14-F780C0F88524}" presName="Name1" presStyleCnt="0"/>
      <dgm:spPr/>
    </dgm:pt>
    <dgm:pt modelId="{7DF54543-21A8-4E0D-9C49-26E5E7998F66}" type="pres">
      <dgm:prSet presAssocID="{5D71358C-C31A-4450-AC14-F780C0F88524}" presName="cycle" presStyleCnt="0"/>
      <dgm:spPr/>
    </dgm:pt>
    <dgm:pt modelId="{EFF7BD43-5E27-421D-9923-B4C187DDAC8F}" type="pres">
      <dgm:prSet presAssocID="{5D71358C-C31A-4450-AC14-F780C0F88524}" presName="srcNode" presStyleLbl="node1" presStyleIdx="0" presStyleCnt="5"/>
      <dgm:spPr/>
    </dgm:pt>
    <dgm:pt modelId="{8DBF4CC8-2E23-478E-BE5C-BF0A11CB253B}" type="pres">
      <dgm:prSet presAssocID="{5D71358C-C31A-4450-AC14-F780C0F88524}" presName="conn" presStyleLbl="parChTrans1D2" presStyleIdx="0" presStyleCnt="1"/>
      <dgm:spPr/>
    </dgm:pt>
    <dgm:pt modelId="{56CE0559-4BEC-459A-AE09-49EF05820D45}" type="pres">
      <dgm:prSet presAssocID="{5D71358C-C31A-4450-AC14-F780C0F88524}" presName="extraNode" presStyleLbl="node1" presStyleIdx="0" presStyleCnt="5"/>
      <dgm:spPr/>
    </dgm:pt>
    <dgm:pt modelId="{E563B933-3923-4807-B0F8-D8841C820D99}" type="pres">
      <dgm:prSet presAssocID="{5D71358C-C31A-4450-AC14-F780C0F88524}" presName="dstNode" presStyleLbl="node1" presStyleIdx="0" presStyleCnt="5"/>
      <dgm:spPr/>
    </dgm:pt>
    <dgm:pt modelId="{180ABCA7-3CD0-498E-9878-44DE3CDB6894}" type="pres">
      <dgm:prSet presAssocID="{235F185D-773E-449C-97C3-702486EE8D01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902C7C-26A3-4179-8AFD-CDD259901D0F}" type="pres">
      <dgm:prSet presAssocID="{235F185D-773E-449C-97C3-702486EE8D01}" presName="accent_1" presStyleCnt="0"/>
      <dgm:spPr/>
    </dgm:pt>
    <dgm:pt modelId="{52932792-7E44-4072-BC33-9845BAE89F74}" type="pres">
      <dgm:prSet presAssocID="{235F185D-773E-449C-97C3-702486EE8D01}" presName="accentRepeatNode" presStyleLbl="solidFgAcc1" presStyleIdx="0" presStyleCnt="5"/>
      <dgm:spPr/>
    </dgm:pt>
    <dgm:pt modelId="{55BE43C3-E03E-4132-9884-49B1B35B8F57}" type="pres">
      <dgm:prSet presAssocID="{804F3CB0-E481-43B4-9A1F-8E82264FB6D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3D4085-001B-4C5A-BDB6-9B7E18424391}" type="pres">
      <dgm:prSet presAssocID="{804F3CB0-E481-43B4-9A1F-8E82264FB6D2}" presName="accent_2" presStyleCnt="0"/>
      <dgm:spPr/>
    </dgm:pt>
    <dgm:pt modelId="{469D5A97-FE65-42A5-B372-E462757C3756}" type="pres">
      <dgm:prSet presAssocID="{804F3CB0-E481-43B4-9A1F-8E82264FB6D2}" presName="accentRepeatNode" presStyleLbl="solidFgAcc1" presStyleIdx="1" presStyleCnt="5"/>
      <dgm:spPr/>
    </dgm:pt>
    <dgm:pt modelId="{939C9FB5-A76E-42B9-91E6-F81F0A3EDD8D}" type="pres">
      <dgm:prSet presAssocID="{DFFA9AD2-5AAA-4319-8B23-7A6DA40D308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F55C12-8E21-42DB-9C93-EE90673855BB}" type="pres">
      <dgm:prSet presAssocID="{DFFA9AD2-5AAA-4319-8B23-7A6DA40D3086}" presName="accent_3" presStyleCnt="0"/>
      <dgm:spPr/>
    </dgm:pt>
    <dgm:pt modelId="{2265F10B-E8A9-4B17-8DE7-09C120E6DA69}" type="pres">
      <dgm:prSet presAssocID="{DFFA9AD2-5AAA-4319-8B23-7A6DA40D3086}" presName="accentRepeatNode" presStyleLbl="solidFgAcc1" presStyleIdx="2" presStyleCnt="5"/>
      <dgm:spPr/>
    </dgm:pt>
    <dgm:pt modelId="{9DF0B08A-8E2F-40EF-AD72-51A3C4D14D3C}" type="pres">
      <dgm:prSet presAssocID="{B89C4D95-7221-43AA-B291-2D3A7E73637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9628DE-51EF-4FFF-A01F-727294CA20F2}" type="pres">
      <dgm:prSet presAssocID="{B89C4D95-7221-43AA-B291-2D3A7E736371}" presName="accent_4" presStyleCnt="0"/>
      <dgm:spPr/>
    </dgm:pt>
    <dgm:pt modelId="{0442D38C-9BFD-468D-AF28-F00811A117EB}" type="pres">
      <dgm:prSet presAssocID="{B89C4D95-7221-43AA-B291-2D3A7E736371}" presName="accentRepeatNode" presStyleLbl="solidFgAcc1" presStyleIdx="3" presStyleCnt="5"/>
      <dgm:spPr/>
    </dgm:pt>
    <dgm:pt modelId="{67A312AD-7504-45B8-BA94-83E975E72341}" type="pres">
      <dgm:prSet presAssocID="{0D81C975-DC65-4AEC-92A8-E6623E617BD5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6CF466-D866-48D3-99C1-044EF62A2048}" type="pres">
      <dgm:prSet presAssocID="{0D81C975-DC65-4AEC-92A8-E6623E617BD5}" presName="accent_5" presStyleCnt="0"/>
      <dgm:spPr/>
    </dgm:pt>
    <dgm:pt modelId="{3A54421E-AF80-4276-B733-AFBFDBCEF320}" type="pres">
      <dgm:prSet presAssocID="{0D81C975-DC65-4AEC-92A8-E6623E617BD5}" presName="accentRepeatNode" presStyleLbl="solidFgAcc1" presStyleIdx="4" presStyleCnt="5"/>
      <dgm:spPr/>
    </dgm:pt>
  </dgm:ptLst>
  <dgm:cxnLst>
    <dgm:cxn modelId="{4B453B42-3EAC-4711-8EC5-77B64415D729}" srcId="{5D71358C-C31A-4450-AC14-F780C0F88524}" destId="{DFFA9AD2-5AAA-4319-8B23-7A6DA40D3086}" srcOrd="2" destOrd="0" parTransId="{491D9491-E694-4587-ABAA-EDC1447C707D}" sibTransId="{03F5FE9F-1B8C-4102-82F5-4DCCD8173B5A}"/>
    <dgm:cxn modelId="{F490E1B3-51C8-4B4B-93E2-54DF6C34D996}" srcId="{5D71358C-C31A-4450-AC14-F780C0F88524}" destId="{804F3CB0-E481-43B4-9A1F-8E82264FB6D2}" srcOrd="1" destOrd="0" parTransId="{054EF271-5FAE-4D56-A753-EA8DB1FB7D52}" sibTransId="{639F7B33-F834-477C-9C22-22323FD322D4}"/>
    <dgm:cxn modelId="{B537380F-205A-47F8-87D0-0EA3C1B93C0B}" type="presOf" srcId="{235F185D-773E-449C-97C3-702486EE8D01}" destId="{180ABCA7-3CD0-498E-9878-44DE3CDB6894}" srcOrd="0" destOrd="0" presId="urn:microsoft.com/office/officeart/2008/layout/VerticalCurvedList"/>
    <dgm:cxn modelId="{B6D171EA-CEAB-4CE8-808D-E9178BB5A56F}" type="presOf" srcId="{DFFA9AD2-5AAA-4319-8B23-7A6DA40D3086}" destId="{939C9FB5-A76E-42B9-91E6-F81F0A3EDD8D}" srcOrd="0" destOrd="0" presId="urn:microsoft.com/office/officeart/2008/layout/VerticalCurvedList"/>
    <dgm:cxn modelId="{858FB429-ED87-49B5-8EE6-994F3238B09A}" type="presOf" srcId="{5D71358C-C31A-4450-AC14-F780C0F88524}" destId="{D3929EB9-60FF-4E8E-B1A8-C5ACC77BA4E6}" srcOrd="0" destOrd="0" presId="urn:microsoft.com/office/officeart/2008/layout/VerticalCurvedList"/>
    <dgm:cxn modelId="{7DF1A131-717F-4CDC-8A1F-6D3FC8177752}" type="presOf" srcId="{0D81C975-DC65-4AEC-92A8-E6623E617BD5}" destId="{67A312AD-7504-45B8-BA94-83E975E72341}" srcOrd="0" destOrd="0" presId="urn:microsoft.com/office/officeart/2008/layout/VerticalCurvedList"/>
    <dgm:cxn modelId="{A1974FCD-8484-46C2-9F0F-6F815D63FC1F}" srcId="{5D71358C-C31A-4450-AC14-F780C0F88524}" destId="{B89C4D95-7221-43AA-B291-2D3A7E736371}" srcOrd="3" destOrd="0" parTransId="{C92BABDE-B7EB-4B1D-9491-13EB9F600253}" sibTransId="{B68F8583-2EEA-4C73-8992-3E2649DFE45F}"/>
    <dgm:cxn modelId="{C4C82F9F-ABA8-4337-826C-4F90C9E6BC24}" type="presOf" srcId="{804F3CB0-E481-43B4-9A1F-8E82264FB6D2}" destId="{55BE43C3-E03E-4132-9884-49B1B35B8F57}" srcOrd="0" destOrd="0" presId="urn:microsoft.com/office/officeart/2008/layout/VerticalCurvedList"/>
    <dgm:cxn modelId="{8CF1954F-F182-40F6-85AA-7E8D9A966F0E}" srcId="{5D71358C-C31A-4450-AC14-F780C0F88524}" destId="{0D81C975-DC65-4AEC-92A8-E6623E617BD5}" srcOrd="4" destOrd="0" parTransId="{940C5F74-C5C7-40EF-A86C-FF2668C6989A}" sibTransId="{B1E6FB9A-F4CA-4AC2-AAD5-BCD3B568B90B}"/>
    <dgm:cxn modelId="{DB127551-9086-440C-98D2-0887192DF5EA}" srcId="{5D71358C-C31A-4450-AC14-F780C0F88524}" destId="{235F185D-773E-449C-97C3-702486EE8D01}" srcOrd="0" destOrd="0" parTransId="{9635E582-934A-4DB8-BB9B-7A98AF394E81}" sibTransId="{F484716D-2677-4D05-A895-251774D4EC17}"/>
    <dgm:cxn modelId="{A49A806D-9B0A-43EA-9D6E-F508BD7DED92}" type="presOf" srcId="{F484716D-2677-4D05-A895-251774D4EC17}" destId="{8DBF4CC8-2E23-478E-BE5C-BF0A11CB253B}" srcOrd="0" destOrd="0" presId="urn:microsoft.com/office/officeart/2008/layout/VerticalCurvedList"/>
    <dgm:cxn modelId="{C64B5787-1BA8-4CC2-88EA-A83AE58B88D4}" type="presOf" srcId="{B89C4D95-7221-43AA-B291-2D3A7E736371}" destId="{9DF0B08A-8E2F-40EF-AD72-51A3C4D14D3C}" srcOrd="0" destOrd="0" presId="urn:microsoft.com/office/officeart/2008/layout/VerticalCurvedList"/>
    <dgm:cxn modelId="{CCA42424-3853-40D4-AEAF-425E555AFCFA}" type="presParOf" srcId="{D3929EB9-60FF-4E8E-B1A8-C5ACC77BA4E6}" destId="{4943B37E-772D-40B5-802F-048AE1FFAC71}" srcOrd="0" destOrd="0" presId="urn:microsoft.com/office/officeart/2008/layout/VerticalCurvedList"/>
    <dgm:cxn modelId="{2FF66F17-473A-48D6-B4D0-F0B3500A396E}" type="presParOf" srcId="{4943B37E-772D-40B5-802F-048AE1FFAC71}" destId="{7DF54543-21A8-4E0D-9C49-26E5E7998F66}" srcOrd="0" destOrd="0" presId="urn:microsoft.com/office/officeart/2008/layout/VerticalCurvedList"/>
    <dgm:cxn modelId="{F4A85B3B-7513-4632-BED9-5540848C8248}" type="presParOf" srcId="{7DF54543-21A8-4E0D-9C49-26E5E7998F66}" destId="{EFF7BD43-5E27-421D-9923-B4C187DDAC8F}" srcOrd="0" destOrd="0" presId="urn:microsoft.com/office/officeart/2008/layout/VerticalCurvedList"/>
    <dgm:cxn modelId="{12500612-1862-41C1-9D47-EBD64CF6CABD}" type="presParOf" srcId="{7DF54543-21A8-4E0D-9C49-26E5E7998F66}" destId="{8DBF4CC8-2E23-478E-BE5C-BF0A11CB253B}" srcOrd="1" destOrd="0" presId="urn:microsoft.com/office/officeart/2008/layout/VerticalCurvedList"/>
    <dgm:cxn modelId="{9B08B60B-CEC6-4652-8B28-6C015DC12C69}" type="presParOf" srcId="{7DF54543-21A8-4E0D-9C49-26E5E7998F66}" destId="{56CE0559-4BEC-459A-AE09-49EF05820D45}" srcOrd="2" destOrd="0" presId="urn:microsoft.com/office/officeart/2008/layout/VerticalCurvedList"/>
    <dgm:cxn modelId="{0425DA94-06F8-4273-8C22-190C86B61C4F}" type="presParOf" srcId="{7DF54543-21A8-4E0D-9C49-26E5E7998F66}" destId="{E563B933-3923-4807-B0F8-D8841C820D99}" srcOrd="3" destOrd="0" presId="urn:microsoft.com/office/officeart/2008/layout/VerticalCurvedList"/>
    <dgm:cxn modelId="{85ED9719-B58C-4BC5-8AD3-E0945CAF3D85}" type="presParOf" srcId="{4943B37E-772D-40B5-802F-048AE1FFAC71}" destId="{180ABCA7-3CD0-498E-9878-44DE3CDB6894}" srcOrd="1" destOrd="0" presId="urn:microsoft.com/office/officeart/2008/layout/VerticalCurvedList"/>
    <dgm:cxn modelId="{67977054-C003-4F11-BF7C-7BB6A78FAA5E}" type="presParOf" srcId="{4943B37E-772D-40B5-802F-048AE1FFAC71}" destId="{18902C7C-26A3-4179-8AFD-CDD259901D0F}" srcOrd="2" destOrd="0" presId="urn:microsoft.com/office/officeart/2008/layout/VerticalCurvedList"/>
    <dgm:cxn modelId="{4448D52E-59FC-4FD3-9462-A24EB9521393}" type="presParOf" srcId="{18902C7C-26A3-4179-8AFD-CDD259901D0F}" destId="{52932792-7E44-4072-BC33-9845BAE89F74}" srcOrd="0" destOrd="0" presId="urn:microsoft.com/office/officeart/2008/layout/VerticalCurvedList"/>
    <dgm:cxn modelId="{0ED50F7E-7FB9-43AA-8AF3-FE312944796E}" type="presParOf" srcId="{4943B37E-772D-40B5-802F-048AE1FFAC71}" destId="{55BE43C3-E03E-4132-9884-49B1B35B8F57}" srcOrd="3" destOrd="0" presId="urn:microsoft.com/office/officeart/2008/layout/VerticalCurvedList"/>
    <dgm:cxn modelId="{02B2CF2E-6B9E-4794-9F7E-B7F4E06BEE3E}" type="presParOf" srcId="{4943B37E-772D-40B5-802F-048AE1FFAC71}" destId="{803D4085-001B-4C5A-BDB6-9B7E18424391}" srcOrd="4" destOrd="0" presId="urn:microsoft.com/office/officeart/2008/layout/VerticalCurvedList"/>
    <dgm:cxn modelId="{C28C0FAA-CD1D-4AC8-9C20-DFAFD3989B98}" type="presParOf" srcId="{803D4085-001B-4C5A-BDB6-9B7E18424391}" destId="{469D5A97-FE65-42A5-B372-E462757C3756}" srcOrd="0" destOrd="0" presId="urn:microsoft.com/office/officeart/2008/layout/VerticalCurvedList"/>
    <dgm:cxn modelId="{7F866B40-B70D-417B-85B6-B92B48DBD83E}" type="presParOf" srcId="{4943B37E-772D-40B5-802F-048AE1FFAC71}" destId="{939C9FB5-A76E-42B9-91E6-F81F0A3EDD8D}" srcOrd="5" destOrd="0" presId="urn:microsoft.com/office/officeart/2008/layout/VerticalCurvedList"/>
    <dgm:cxn modelId="{CF1BA96B-AF7A-4166-B539-215C86093181}" type="presParOf" srcId="{4943B37E-772D-40B5-802F-048AE1FFAC71}" destId="{EBF55C12-8E21-42DB-9C93-EE90673855BB}" srcOrd="6" destOrd="0" presId="urn:microsoft.com/office/officeart/2008/layout/VerticalCurvedList"/>
    <dgm:cxn modelId="{85B59444-E0A6-4713-AB0A-59C68F8CC6F2}" type="presParOf" srcId="{EBF55C12-8E21-42DB-9C93-EE90673855BB}" destId="{2265F10B-E8A9-4B17-8DE7-09C120E6DA69}" srcOrd="0" destOrd="0" presId="urn:microsoft.com/office/officeart/2008/layout/VerticalCurvedList"/>
    <dgm:cxn modelId="{BBD207A4-20B4-4003-A3EF-02CFF1225F08}" type="presParOf" srcId="{4943B37E-772D-40B5-802F-048AE1FFAC71}" destId="{9DF0B08A-8E2F-40EF-AD72-51A3C4D14D3C}" srcOrd="7" destOrd="0" presId="urn:microsoft.com/office/officeart/2008/layout/VerticalCurvedList"/>
    <dgm:cxn modelId="{85F7AF1A-DD7D-4B38-AA13-5C045978D6A2}" type="presParOf" srcId="{4943B37E-772D-40B5-802F-048AE1FFAC71}" destId="{E69628DE-51EF-4FFF-A01F-727294CA20F2}" srcOrd="8" destOrd="0" presId="urn:microsoft.com/office/officeart/2008/layout/VerticalCurvedList"/>
    <dgm:cxn modelId="{010189B7-5344-4F83-BBD0-7310C11D9E20}" type="presParOf" srcId="{E69628DE-51EF-4FFF-A01F-727294CA20F2}" destId="{0442D38C-9BFD-468D-AF28-F00811A117EB}" srcOrd="0" destOrd="0" presId="urn:microsoft.com/office/officeart/2008/layout/VerticalCurvedList"/>
    <dgm:cxn modelId="{DDA22ADA-65A6-4294-9A41-C1F55994A6B2}" type="presParOf" srcId="{4943B37E-772D-40B5-802F-048AE1FFAC71}" destId="{67A312AD-7504-45B8-BA94-83E975E72341}" srcOrd="9" destOrd="0" presId="urn:microsoft.com/office/officeart/2008/layout/VerticalCurvedList"/>
    <dgm:cxn modelId="{74FA6694-9A26-4CB2-A62E-783C940818D9}" type="presParOf" srcId="{4943B37E-772D-40B5-802F-048AE1FFAC71}" destId="{556CF466-D866-48D3-99C1-044EF62A2048}" srcOrd="10" destOrd="0" presId="urn:microsoft.com/office/officeart/2008/layout/VerticalCurvedList"/>
    <dgm:cxn modelId="{CC98A485-D8E3-4284-B2BF-C17CFAFC5984}" type="presParOf" srcId="{556CF466-D866-48D3-99C1-044EF62A2048}" destId="{3A54421E-AF80-4276-B733-AFBFDBCEF32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71358C-C31A-4450-AC14-F780C0F88524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35F185D-773E-449C-97C3-702486EE8D01}">
      <dgm:prSet phldrT="[Текст]"/>
      <dgm:spPr/>
      <dgm:t>
        <a:bodyPr/>
        <a:lstStyle/>
        <a:p>
          <a:r>
            <a:rPr lang="uk-UA" dirty="0" smtClean="0"/>
            <a:t>перехід від інновацій в цілому до фокусу на їх підтримку</a:t>
          </a:r>
          <a:endParaRPr lang="uk-UA" b="0" dirty="0"/>
        </a:p>
      </dgm:t>
    </dgm:pt>
    <dgm:pt modelId="{9635E582-934A-4DB8-BB9B-7A98AF394E81}" type="parTrans" cxnId="{DB127551-9086-440C-98D2-0887192DF5EA}">
      <dgm:prSet/>
      <dgm:spPr/>
      <dgm:t>
        <a:bodyPr/>
        <a:lstStyle/>
        <a:p>
          <a:endParaRPr lang="uk-UA"/>
        </a:p>
      </dgm:t>
    </dgm:pt>
    <dgm:pt modelId="{F484716D-2677-4D05-A895-251774D4EC17}" type="sibTrans" cxnId="{DB127551-9086-440C-98D2-0887192DF5EA}">
      <dgm:prSet/>
      <dgm:spPr/>
      <dgm:t>
        <a:bodyPr/>
        <a:lstStyle/>
        <a:p>
          <a:endParaRPr lang="uk-UA"/>
        </a:p>
      </dgm:t>
    </dgm:pt>
    <dgm:pt modelId="{804F3CB0-E481-43B4-9A1F-8E82264FB6D2}">
      <dgm:prSet phldrT="[Текст]"/>
      <dgm:spPr/>
      <dgm:t>
        <a:bodyPr/>
        <a:lstStyle/>
        <a:p>
          <a:r>
            <a:rPr lang="uk-UA" dirty="0" smtClean="0"/>
            <a:t>концентрація фінансових ресурсів у одного розпорядника бюджетних коштів</a:t>
          </a:r>
          <a:endParaRPr lang="uk-UA" b="0" dirty="0"/>
        </a:p>
      </dgm:t>
    </dgm:pt>
    <dgm:pt modelId="{054EF271-5FAE-4D56-A753-EA8DB1FB7D52}" type="parTrans" cxnId="{F490E1B3-51C8-4B4B-93E2-54DF6C34D996}">
      <dgm:prSet/>
      <dgm:spPr/>
      <dgm:t>
        <a:bodyPr/>
        <a:lstStyle/>
        <a:p>
          <a:endParaRPr lang="uk-UA"/>
        </a:p>
      </dgm:t>
    </dgm:pt>
    <dgm:pt modelId="{639F7B33-F834-477C-9C22-22323FD322D4}" type="sibTrans" cxnId="{F490E1B3-51C8-4B4B-93E2-54DF6C34D996}">
      <dgm:prSet/>
      <dgm:spPr/>
      <dgm:t>
        <a:bodyPr/>
        <a:lstStyle/>
        <a:p>
          <a:endParaRPr lang="uk-UA"/>
        </a:p>
      </dgm:t>
    </dgm:pt>
    <dgm:pt modelId="{DFFA9AD2-5AAA-4319-8B23-7A6DA40D3086}">
      <dgm:prSet phldrT="[Текст]"/>
      <dgm:spPr/>
      <dgm:t>
        <a:bodyPr/>
        <a:lstStyle/>
        <a:p>
          <a:r>
            <a:rPr lang="uk-UA" b="0" dirty="0" smtClean="0"/>
            <a:t>Утворення Фонду розвитку інновацій за типом «фонд фондів»</a:t>
          </a:r>
          <a:endParaRPr lang="uk-UA" b="0" dirty="0"/>
        </a:p>
      </dgm:t>
    </dgm:pt>
    <dgm:pt modelId="{491D9491-E694-4587-ABAA-EDC1447C707D}" type="parTrans" cxnId="{4B453B42-3EAC-4711-8EC5-77B64415D729}">
      <dgm:prSet/>
      <dgm:spPr/>
      <dgm:t>
        <a:bodyPr/>
        <a:lstStyle/>
        <a:p>
          <a:endParaRPr lang="uk-UA"/>
        </a:p>
      </dgm:t>
    </dgm:pt>
    <dgm:pt modelId="{03F5FE9F-1B8C-4102-82F5-4DCCD8173B5A}" type="sibTrans" cxnId="{4B453B42-3EAC-4711-8EC5-77B64415D729}">
      <dgm:prSet/>
      <dgm:spPr/>
      <dgm:t>
        <a:bodyPr/>
        <a:lstStyle/>
        <a:p>
          <a:endParaRPr lang="uk-UA"/>
        </a:p>
      </dgm:t>
    </dgm:pt>
    <dgm:pt modelId="{B89C4D95-7221-43AA-B291-2D3A7E736371}">
      <dgm:prSet/>
      <dgm:spPr/>
      <dgm:t>
        <a:bodyPr/>
        <a:lstStyle/>
        <a:p>
          <a:r>
            <a:rPr lang="uk-UA" b="0" dirty="0" smtClean="0"/>
            <a:t>нові форми інноваційної інфраструктури</a:t>
          </a:r>
          <a:endParaRPr lang="uk-UA" b="0" dirty="0"/>
        </a:p>
      </dgm:t>
    </dgm:pt>
    <dgm:pt modelId="{C92BABDE-B7EB-4B1D-9491-13EB9F600253}" type="parTrans" cxnId="{A1974FCD-8484-46C2-9F0F-6F815D63FC1F}">
      <dgm:prSet/>
      <dgm:spPr/>
      <dgm:t>
        <a:bodyPr/>
        <a:lstStyle/>
        <a:p>
          <a:endParaRPr lang="uk-UA"/>
        </a:p>
      </dgm:t>
    </dgm:pt>
    <dgm:pt modelId="{B68F8583-2EEA-4C73-8992-3E2649DFE45F}" type="sibTrans" cxnId="{A1974FCD-8484-46C2-9F0F-6F815D63FC1F}">
      <dgm:prSet/>
      <dgm:spPr/>
      <dgm:t>
        <a:bodyPr/>
        <a:lstStyle/>
        <a:p>
          <a:endParaRPr lang="uk-UA"/>
        </a:p>
      </dgm:t>
    </dgm:pt>
    <dgm:pt modelId="{0D81C975-DC65-4AEC-92A8-E6623E617BD5}">
      <dgm:prSet/>
      <dgm:spPr/>
      <dgm:t>
        <a:bodyPr/>
        <a:lstStyle/>
        <a:p>
          <a:r>
            <a:rPr lang="uk-UA" b="0" dirty="0" smtClean="0"/>
            <a:t>вводяться </a:t>
          </a:r>
          <a:r>
            <a:rPr lang="uk-UA" dirty="0" smtClean="0"/>
            <a:t>засади і форми публічно-приватного партнерства у сфері інноваційної діяльності та фінансові відносини, які виникають при такому партнерстві</a:t>
          </a:r>
          <a:endParaRPr lang="uk-UA" b="0" dirty="0"/>
        </a:p>
      </dgm:t>
    </dgm:pt>
    <dgm:pt modelId="{940C5F74-C5C7-40EF-A86C-FF2668C6989A}" type="parTrans" cxnId="{8CF1954F-F182-40F6-85AA-7E8D9A966F0E}">
      <dgm:prSet/>
      <dgm:spPr/>
      <dgm:t>
        <a:bodyPr/>
        <a:lstStyle/>
        <a:p>
          <a:endParaRPr lang="uk-UA"/>
        </a:p>
      </dgm:t>
    </dgm:pt>
    <dgm:pt modelId="{B1E6FB9A-F4CA-4AC2-AAD5-BCD3B568B90B}" type="sibTrans" cxnId="{8CF1954F-F182-40F6-85AA-7E8D9A966F0E}">
      <dgm:prSet/>
      <dgm:spPr/>
      <dgm:t>
        <a:bodyPr/>
        <a:lstStyle/>
        <a:p>
          <a:endParaRPr lang="uk-UA"/>
        </a:p>
      </dgm:t>
    </dgm:pt>
    <dgm:pt modelId="{D3004511-7EC3-4C3A-9C6A-8446AD3A21D3}">
      <dgm:prSet/>
      <dgm:spPr/>
      <dgm:t>
        <a:bodyPr/>
        <a:lstStyle/>
        <a:p>
          <a:r>
            <a:rPr lang="uk-UA" dirty="0" smtClean="0"/>
            <a:t>оцінка ефективності реалізації заходів державної підтримки інноваційної діяльності</a:t>
          </a:r>
          <a:endParaRPr lang="uk-UA" dirty="0"/>
        </a:p>
      </dgm:t>
    </dgm:pt>
    <dgm:pt modelId="{2B0B0DCE-5A31-41DA-9A2F-9349B2E27911}" type="parTrans" cxnId="{674CB019-9AA9-4CA8-87BB-7966E1EB5228}">
      <dgm:prSet/>
      <dgm:spPr/>
      <dgm:t>
        <a:bodyPr/>
        <a:lstStyle/>
        <a:p>
          <a:endParaRPr lang="uk-UA"/>
        </a:p>
      </dgm:t>
    </dgm:pt>
    <dgm:pt modelId="{19182F46-17C6-447C-B8F8-1050EE1AF29E}" type="sibTrans" cxnId="{674CB019-9AA9-4CA8-87BB-7966E1EB5228}">
      <dgm:prSet/>
      <dgm:spPr/>
      <dgm:t>
        <a:bodyPr/>
        <a:lstStyle/>
        <a:p>
          <a:endParaRPr lang="uk-UA"/>
        </a:p>
      </dgm:t>
    </dgm:pt>
    <dgm:pt modelId="{B9A040A9-067B-4F44-AD01-B90D6AADE2B2}" type="pres">
      <dgm:prSet presAssocID="{5D71358C-C31A-4450-AC14-F780C0F88524}" presName="Name0" presStyleCnt="0">
        <dgm:presLayoutVars>
          <dgm:dir/>
          <dgm:resizeHandles val="exact"/>
        </dgm:presLayoutVars>
      </dgm:prSet>
      <dgm:spPr/>
    </dgm:pt>
    <dgm:pt modelId="{693CBB56-915B-4B3F-BB6F-551518645296}" type="pres">
      <dgm:prSet presAssocID="{235F185D-773E-449C-97C3-702486EE8D01}" presName="node" presStyleLbl="node1" presStyleIdx="0" presStyleCnt="6">
        <dgm:presLayoutVars>
          <dgm:bulletEnabled val="1"/>
        </dgm:presLayoutVars>
      </dgm:prSet>
      <dgm:spPr/>
    </dgm:pt>
    <dgm:pt modelId="{195C0347-683F-49DB-BA04-5A95FAB3A8DB}" type="pres">
      <dgm:prSet presAssocID="{F484716D-2677-4D05-A895-251774D4EC17}" presName="sibTrans" presStyleCnt="0"/>
      <dgm:spPr/>
    </dgm:pt>
    <dgm:pt modelId="{2D6555C8-D1BD-48A0-9C44-1BEE15FB06B3}" type="pres">
      <dgm:prSet presAssocID="{804F3CB0-E481-43B4-9A1F-8E82264FB6D2}" presName="node" presStyleLbl="node1" presStyleIdx="1" presStyleCnt="6">
        <dgm:presLayoutVars>
          <dgm:bulletEnabled val="1"/>
        </dgm:presLayoutVars>
      </dgm:prSet>
      <dgm:spPr/>
    </dgm:pt>
    <dgm:pt modelId="{4185EAF0-C104-4FF8-9CF9-0F1905DCBEBA}" type="pres">
      <dgm:prSet presAssocID="{639F7B33-F834-477C-9C22-22323FD322D4}" presName="sibTrans" presStyleCnt="0"/>
      <dgm:spPr/>
    </dgm:pt>
    <dgm:pt modelId="{840D2A4A-5B08-45D9-802E-D7D4BF08187F}" type="pres">
      <dgm:prSet presAssocID="{DFFA9AD2-5AAA-4319-8B23-7A6DA40D3086}" presName="node" presStyleLbl="node1" presStyleIdx="2" presStyleCnt="6">
        <dgm:presLayoutVars>
          <dgm:bulletEnabled val="1"/>
        </dgm:presLayoutVars>
      </dgm:prSet>
      <dgm:spPr/>
    </dgm:pt>
    <dgm:pt modelId="{C1973058-FD39-4AFF-83D5-DAD47CEE07B3}" type="pres">
      <dgm:prSet presAssocID="{03F5FE9F-1B8C-4102-82F5-4DCCD8173B5A}" presName="sibTrans" presStyleCnt="0"/>
      <dgm:spPr/>
    </dgm:pt>
    <dgm:pt modelId="{933EB17A-1BEB-4CF8-AFA1-85B952DACB56}" type="pres">
      <dgm:prSet presAssocID="{B89C4D95-7221-43AA-B291-2D3A7E736371}" presName="node" presStyleLbl="node1" presStyleIdx="3" presStyleCnt="6">
        <dgm:presLayoutVars>
          <dgm:bulletEnabled val="1"/>
        </dgm:presLayoutVars>
      </dgm:prSet>
      <dgm:spPr/>
    </dgm:pt>
    <dgm:pt modelId="{DE7BA0B4-29C9-4A93-BBD4-9A1368158082}" type="pres">
      <dgm:prSet presAssocID="{B68F8583-2EEA-4C73-8992-3E2649DFE45F}" presName="sibTrans" presStyleCnt="0"/>
      <dgm:spPr/>
    </dgm:pt>
    <dgm:pt modelId="{AF29D986-6F9E-4C95-803E-E5E62D6C4746}" type="pres">
      <dgm:prSet presAssocID="{0D81C975-DC65-4AEC-92A8-E6623E617BD5}" presName="node" presStyleLbl="node1" presStyleIdx="4" presStyleCnt="6">
        <dgm:presLayoutVars>
          <dgm:bulletEnabled val="1"/>
        </dgm:presLayoutVars>
      </dgm:prSet>
      <dgm:spPr/>
    </dgm:pt>
    <dgm:pt modelId="{33DC03CE-FB43-44CB-9D9F-D4DECD134CEF}" type="pres">
      <dgm:prSet presAssocID="{B1E6FB9A-F4CA-4AC2-AAD5-BCD3B568B90B}" presName="sibTrans" presStyleCnt="0"/>
      <dgm:spPr/>
    </dgm:pt>
    <dgm:pt modelId="{B21F8F93-91E6-46D9-B28E-4B90750FBF48}" type="pres">
      <dgm:prSet presAssocID="{D3004511-7EC3-4C3A-9C6A-8446AD3A21D3}" presName="node" presStyleLbl="node1" presStyleIdx="5" presStyleCnt="6">
        <dgm:presLayoutVars>
          <dgm:bulletEnabled val="1"/>
        </dgm:presLayoutVars>
      </dgm:prSet>
      <dgm:spPr/>
    </dgm:pt>
  </dgm:ptLst>
  <dgm:cxnLst>
    <dgm:cxn modelId="{DB127551-9086-440C-98D2-0887192DF5EA}" srcId="{5D71358C-C31A-4450-AC14-F780C0F88524}" destId="{235F185D-773E-449C-97C3-702486EE8D01}" srcOrd="0" destOrd="0" parTransId="{9635E582-934A-4DB8-BB9B-7A98AF394E81}" sibTransId="{F484716D-2677-4D05-A895-251774D4EC17}"/>
    <dgm:cxn modelId="{F490E1B3-51C8-4B4B-93E2-54DF6C34D996}" srcId="{5D71358C-C31A-4450-AC14-F780C0F88524}" destId="{804F3CB0-E481-43B4-9A1F-8E82264FB6D2}" srcOrd="1" destOrd="0" parTransId="{054EF271-5FAE-4D56-A753-EA8DB1FB7D52}" sibTransId="{639F7B33-F834-477C-9C22-22323FD322D4}"/>
    <dgm:cxn modelId="{674CB019-9AA9-4CA8-87BB-7966E1EB5228}" srcId="{5D71358C-C31A-4450-AC14-F780C0F88524}" destId="{D3004511-7EC3-4C3A-9C6A-8446AD3A21D3}" srcOrd="5" destOrd="0" parTransId="{2B0B0DCE-5A31-41DA-9A2F-9349B2E27911}" sibTransId="{19182F46-17C6-447C-B8F8-1050EE1AF29E}"/>
    <dgm:cxn modelId="{B0FD4A02-6A83-4447-9C1A-42E069A5EE3B}" type="presOf" srcId="{D3004511-7EC3-4C3A-9C6A-8446AD3A21D3}" destId="{B21F8F93-91E6-46D9-B28E-4B90750FBF48}" srcOrd="0" destOrd="0" presId="urn:microsoft.com/office/officeart/2005/8/layout/hList6"/>
    <dgm:cxn modelId="{20B33971-AA56-4347-94AC-F354417A7C9C}" type="presOf" srcId="{235F185D-773E-449C-97C3-702486EE8D01}" destId="{693CBB56-915B-4B3F-BB6F-551518645296}" srcOrd="0" destOrd="0" presId="urn:microsoft.com/office/officeart/2005/8/layout/hList6"/>
    <dgm:cxn modelId="{4B453B42-3EAC-4711-8EC5-77B64415D729}" srcId="{5D71358C-C31A-4450-AC14-F780C0F88524}" destId="{DFFA9AD2-5AAA-4319-8B23-7A6DA40D3086}" srcOrd="2" destOrd="0" parTransId="{491D9491-E694-4587-ABAA-EDC1447C707D}" sibTransId="{03F5FE9F-1B8C-4102-82F5-4DCCD8173B5A}"/>
    <dgm:cxn modelId="{2774FDD1-8E06-4171-A121-25C40DCBE850}" type="presOf" srcId="{DFFA9AD2-5AAA-4319-8B23-7A6DA40D3086}" destId="{840D2A4A-5B08-45D9-802E-D7D4BF08187F}" srcOrd="0" destOrd="0" presId="urn:microsoft.com/office/officeart/2005/8/layout/hList6"/>
    <dgm:cxn modelId="{95BDFA5E-2B47-4CC7-9A71-0F86ADCBFCAB}" type="presOf" srcId="{5D71358C-C31A-4450-AC14-F780C0F88524}" destId="{B9A040A9-067B-4F44-AD01-B90D6AADE2B2}" srcOrd="0" destOrd="0" presId="urn:microsoft.com/office/officeart/2005/8/layout/hList6"/>
    <dgm:cxn modelId="{F5333410-808A-42DE-AEE0-433E9119571B}" type="presOf" srcId="{B89C4D95-7221-43AA-B291-2D3A7E736371}" destId="{933EB17A-1BEB-4CF8-AFA1-85B952DACB56}" srcOrd="0" destOrd="0" presId="urn:microsoft.com/office/officeart/2005/8/layout/hList6"/>
    <dgm:cxn modelId="{8CF1954F-F182-40F6-85AA-7E8D9A966F0E}" srcId="{5D71358C-C31A-4450-AC14-F780C0F88524}" destId="{0D81C975-DC65-4AEC-92A8-E6623E617BD5}" srcOrd="4" destOrd="0" parTransId="{940C5F74-C5C7-40EF-A86C-FF2668C6989A}" sibTransId="{B1E6FB9A-F4CA-4AC2-AAD5-BCD3B568B90B}"/>
    <dgm:cxn modelId="{C4977FDD-DB64-44BA-8138-71E75034F00A}" type="presOf" srcId="{804F3CB0-E481-43B4-9A1F-8E82264FB6D2}" destId="{2D6555C8-D1BD-48A0-9C44-1BEE15FB06B3}" srcOrd="0" destOrd="0" presId="urn:microsoft.com/office/officeart/2005/8/layout/hList6"/>
    <dgm:cxn modelId="{A1974FCD-8484-46C2-9F0F-6F815D63FC1F}" srcId="{5D71358C-C31A-4450-AC14-F780C0F88524}" destId="{B89C4D95-7221-43AA-B291-2D3A7E736371}" srcOrd="3" destOrd="0" parTransId="{C92BABDE-B7EB-4B1D-9491-13EB9F600253}" sibTransId="{B68F8583-2EEA-4C73-8992-3E2649DFE45F}"/>
    <dgm:cxn modelId="{7F2067B0-43C8-4BDD-B099-704BADD92F4A}" type="presOf" srcId="{0D81C975-DC65-4AEC-92A8-E6623E617BD5}" destId="{AF29D986-6F9E-4C95-803E-E5E62D6C4746}" srcOrd="0" destOrd="0" presId="urn:microsoft.com/office/officeart/2005/8/layout/hList6"/>
    <dgm:cxn modelId="{27894370-354A-4BCC-9DF5-A7F0BD70F2EB}" type="presParOf" srcId="{B9A040A9-067B-4F44-AD01-B90D6AADE2B2}" destId="{693CBB56-915B-4B3F-BB6F-551518645296}" srcOrd="0" destOrd="0" presId="urn:microsoft.com/office/officeart/2005/8/layout/hList6"/>
    <dgm:cxn modelId="{73EA660F-CD97-48A5-9F88-0FEF8EB67E55}" type="presParOf" srcId="{B9A040A9-067B-4F44-AD01-B90D6AADE2B2}" destId="{195C0347-683F-49DB-BA04-5A95FAB3A8DB}" srcOrd="1" destOrd="0" presId="urn:microsoft.com/office/officeart/2005/8/layout/hList6"/>
    <dgm:cxn modelId="{2B797E82-5AA1-4053-8EAA-91DAD2109D3A}" type="presParOf" srcId="{B9A040A9-067B-4F44-AD01-B90D6AADE2B2}" destId="{2D6555C8-D1BD-48A0-9C44-1BEE15FB06B3}" srcOrd="2" destOrd="0" presId="urn:microsoft.com/office/officeart/2005/8/layout/hList6"/>
    <dgm:cxn modelId="{44473893-5FFC-4329-AC05-129C37C209D8}" type="presParOf" srcId="{B9A040A9-067B-4F44-AD01-B90D6AADE2B2}" destId="{4185EAF0-C104-4FF8-9CF9-0F1905DCBEBA}" srcOrd="3" destOrd="0" presId="urn:microsoft.com/office/officeart/2005/8/layout/hList6"/>
    <dgm:cxn modelId="{D18982EB-1571-4F2A-92A3-D7954356A297}" type="presParOf" srcId="{B9A040A9-067B-4F44-AD01-B90D6AADE2B2}" destId="{840D2A4A-5B08-45D9-802E-D7D4BF08187F}" srcOrd="4" destOrd="0" presId="urn:microsoft.com/office/officeart/2005/8/layout/hList6"/>
    <dgm:cxn modelId="{17C1E010-C9ED-473A-91EB-5D4A6AD9C3FA}" type="presParOf" srcId="{B9A040A9-067B-4F44-AD01-B90D6AADE2B2}" destId="{C1973058-FD39-4AFF-83D5-DAD47CEE07B3}" srcOrd="5" destOrd="0" presId="urn:microsoft.com/office/officeart/2005/8/layout/hList6"/>
    <dgm:cxn modelId="{B88FC99A-ACFB-42BF-BB7A-CDD188E74903}" type="presParOf" srcId="{B9A040A9-067B-4F44-AD01-B90D6AADE2B2}" destId="{933EB17A-1BEB-4CF8-AFA1-85B952DACB56}" srcOrd="6" destOrd="0" presId="urn:microsoft.com/office/officeart/2005/8/layout/hList6"/>
    <dgm:cxn modelId="{887CE7AE-8D28-4E58-8F32-2B44EC1B4548}" type="presParOf" srcId="{B9A040A9-067B-4F44-AD01-B90D6AADE2B2}" destId="{DE7BA0B4-29C9-4A93-BBD4-9A1368158082}" srcOrd="7" destOrd="0" presId="urn:microsoft.com/office/officeart/2005/8/layout/hList6"/>
    <dgm:cxn modelId="{4F418B7C-7614-451C-8441-961B85D11E0A}" type="presParOf" srcId="{B9A040A9-067B-4F44-AD01-B90D6AADE2B2}" destId="{AF29D986-6F9E-4C95-803E-E5E62D6C4746}" srcOrd="8" destOrd="0" presId="urn:microsoft.com/office/officeart/2005/8/layout/hList6"/>
    <dgm:cxn modelId="{490C1D95-9DE8-46BC-8CDA-0268D731AF7C}" type="presParOf" srcId="{B9A040A9-067B-4F44-AD01-B90D6AADE2B2}" destId="{33DC03CE-FB43-44CB-9D9F-D4DECD134CEF}" srcOrd="9" destOrd="0" presId="urn:microsoft.com/office/officeart/2005/8/layout/hList6"/>
    <dgm:cxn modelId="{5614444C-E82F-4978-8AA9-F7BCEE1FB58C}" type="presParOf" srcId="{B9A040A9-067B-4F44-AD01-B90D6AADE2B2}" destId="{B21F8F93-91E6-46D9-B28E-4B90750FBF48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9804D-574B-4E7D-92DB-72A76497089D}">
      <dsp:nvSpPr>
        <dsp:cNvPr id="0" name=""/>
        <dsp:cNvSpPr/>
      </dsp:nvSpPr>
      <dsp:spPr>
        <a:xfrm>
          <a:off x="0" y="29813"/>
          <a:ext cx="7992888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bg1"/>
              </a:solidFill>
              <a:latin typeface="+mj-lt"/>
            </a:rPr>
            <a:t>"Про підтримку та розвиток інноваційної діяльності"</a:t>
          </a:r>
          <a:endParaRPr lang="uk-UA" sz="2400" kern="1200" dirty="0">
            <a:solidFill>
              <a:schemeClr val="bg1"/>
            </a:solidFill>
          </a:endParaRPr>
        </a:p>
      </dsp:txBody>
      <dsp:txXfrm>
        <a:off x="47519" y="77332"/>
        <a:ext cx="7897850" cy="878402"/>
      </dsp:txXfrm>
    </dsp:sp>
    <dsp:sp modelId="{3FA23CA5-DD0F-481A-9468-B9E880C472D7}">
      <dsp:nvSpPr>
        <dsp:cNvPr id="0" name=""/>
        <dsp:cNvSpPr/>
      </dsp:nvSpPr>
      <dsp:spPr>
        <a:xfrm>
          <a:off x="0" y="1153013"/>
          <a:ext cx="7992888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bg1"/>
              </a:solidFill>
              <a:latin typeface="+mj-lt"/>
            </a:rPr>
            <a:t>"Про внесення змін до Податкового кодексу України (щодо стимулювання інновацій)"</a:t>
          </a:r>
          <a:endParaRPr lang="uk-UA" sz="2400" kern="1200" dirty="0">
            <a:solidFill>
              <a:schemeClr val="bg1"/>
            </a:solidFill>
          </a:endParaRPr>
        </a:p>
      </dsp:txBody>
      <dsp:txXfrm>
        <a:off x="47519" y="1200532"/>
        <a:ext cx="7897850" cy="878402"/>
      </dsp:txXfrm>
    </dsp:sp>
    <dsp:sp modelId="{71C222E6-22F6-4D1F-BF18-5F675C87F367}">
      <dsp:nvSpPr>
        <dsp:cNvPr id="0" name=""/>
        <dsp:cNvSpPr/>
      </dsp:nvSpPr>
      <dsp:spPr>
        <a:xfrm>
          <a:off x="0" y="2276213"/>
          <a:ext cx="7992888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bg1"/>
              </a:solidFill>
              <a:latin typeface="+mj-lt"/>
            </a:rPr>
            <a:t>"Про внесення змін до Бюджетного кодексу України (щодо стимулювання інновацій)"</a:t>
          </a:r>
          <a:endParaRPr lang="uk-UA" sz="2400" kern="1200" dirty="0">
            <a:solidFill>
              <a:schemeClr val="bg1"/>
            </a:solidFill>
          </a:endParaRPr>
        </a:p>
      </dsp:txBody>
      <dsp:txXfrm>
        <a:off x="47519" y="2323732"/>
        <a:ext cx="7897850" cy="878402"/>
      </dsp:txXfrm>
    </dsp:sp>
    <dsp:sp modelId="{02FE4D83-8E2A-48F0-9B0F-107D7F146C70}">
      <dsp:nvSpPr>
        <dsp:cNvPr id="0" name=""/>
        <dsp:cNvSpPr/>
      </dsp:nvSpPr>
      <dsp:spPr>
        <a:xfrm>
          <a:off x="0" y="3399413"/>
          <a:ext cx="7992888" cy="973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bg1"/>
              </a:solidFill>
              <a:latin typeface="+mj-lt"/>
            </a:rPr>
            <a:t>"Про внесення змін до деяких законодавчих актів України щодо стимулювання інновацій"</a:t>
          </a:r>
          <a:endParaRPr lang="uk-UA" sz="2400" kern="1200" dirty="0">
            <a:solidFill>
              <a:schemeClr val="bg1"/>
            </a:solidFill>
          </a:endParaRPr>
        </a:p>
      </dsp:txBody>
      <dsp:txXfrm>
        <a:off x="47519" y="3446932"/>
        <a:ext cx="7897850" cy="878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ED966-08E3-4671-A8DA-90D1FF8355D9}">
      <dsp:nvSpPr>
        <dsp:cNvPr id="0" name=""/>
        <dsp:cNvSpPr/>
      </dsp:nvSpPr>
      <dsp:spPr>
        <a:xfrm>
          <a:off x="1468703" y="2432815"/>
          <a:ext cx="601126" cy="1718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0563" y="0"/>
              </a:lnTo>
              <a:lnTo>
                <a:pt x="300563" y="1718159"/>
              </a:lnTo>
              <a:lnTo>
                <a:pt x="601126" y="171815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1723759" y="3246387"/>
        <a:ext cx="91014" cy="91014"/>
      </dsp:txXfrm>
    </dsp:sp>
    <dsp:sp modelId="{5A530F4F-260E-4A34-84B5-0DC2666AA2C4}">
      <dsp:nvSpPr>
        <dsp:cNvPr id="0" name=""/>
        <dsp:cNvSpPr/>
      </dsp:nvSpPr>
      <dsp:spPr>
        <a:xfrm>
          <a:off x="1468703" y="2432815"/>
          <a:ext cx="601126" cy="57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0563" y="0"/>
              </a:lnTo>
              <a:lnTo>
                <a:pt x="300563" y="572719"/>
              </a:lnTo>
              <a:lnTo>
                <a:pt x="601126" y="57271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1748509" y="2698417"/>
        <a:ext cx="41513" cy="41513"/>
      </dsp:txXfrm>
    </dsp:sp>
    <dsp:sp modelId="{50FC9279-0A94-4FC6-AE80-C096AB1FCC5E}">
      <dsp:nvSpPr>
        <dsp:cNvPr id="0" name=""/>
        <dsp:cNvSpPr/>
      </dsp:nvSpPr>
      <dsp:spPr>
        <a:xfrm>
          <a:off x="1468703" y="1860095"/>
          <a:ext cx="601126" cy="572719"/>
        </a:xfrm>
        <a:custGeom>
          <a:avLst/>
          <a:gdLst/>
          <a:ahLst/>
          <a:cxnLst/>
          <a:rect l="0" t="0" r="0" b="0"/>
          <a:pathLst>
            <a:path>
              <a:moveTo>
                <a:pt x="0" y="572719"/>
              </a:moveTo>
              <a:lnTo>
                <a:pt x="300563" y="572719"/>
              </a:lnTo>
              <a:lnTo>
                <a:pt x="300563" y="0"/>
              </a:lnTo>
              <a:lnTo>
                <a:pt x="601126" y="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1748509" y="2125698"/>
        <a:ext cx="41513" cy="41513"/>
      </dsp:txXfrm>
    </dsp:sp>
    <dsp:sp modelId="{9DF4A88E-5F3E-4A58-A855-3BBE1D7F84D5}">
      <dsp:nvSpPr>
        <dsp:cNvPr id="0" name=""/>
        <dsp:cNvSpPr/>
      </dsp:nvSpPr>
      <dsp:spPr>
        <a:xfrm>
          <a:off x="1468703" y="714655"/>
          <a:ext cx="601126" cy="1718159"/>
        </a:xfrm>
        <a:custGeom>
          <a:avLst/>
          <a:gdLst/>
          <a:ahLst/>
          <a:cxnLst/>
          <a:rect l="0" t="0" r="0" b="0"/>
          <a:pathLst>
            <a:path>
              <a:moveTo>
                <a:pt x="0" y="1718159"/>
              </a:moveTo>
              <a:lnTo>
                <a:pt x="300563" y="1718159"/>
              </a:lnTo>
              <a:lnTo>
                <a:pt x="300563" y="0"/>
              </a:lnTo>
              <a:lnTo>
                <a:pt x="601126" y="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600" kern="1200"/>
        </a:p>
      </dsp:txBody>
      <dsp:txXfrm>
        <a:off x="1723759" y="1528228"/>
        <a:ext cx="91014" cy="91014"/>
      </dsp:txXfrm>
    </dsp:sp>
    <dsp:sp modelId="{A63EB290-2E42-4F2C-ADB9-1F4E68A109B7}">
      <dsp:nvSpPr>
        <dsp:cNvPr id="0" name=""/>
        <dsp:cNvSpPr/>
      </dsp:nvSpPr>
      <dsp:spPr>
        <a:xfrm rot="16200000">
          <a:off x="-1673203" y="1702359"/>
          <a:ext cx="4822902" cy="1460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kern="1200" dirty="0" smtClean="0">
              <a:solidFill>
                <a:schemeClr val="tx1"/>
              </a:solidFill>
            </a:rPr>
            <a:t>Мета</a:t>
          </a:r>
          <a:endParaRPr lang="uk-UA" sz="1600" b="0" kern="1200" dirty="0"/>
        </a:p>
      </dsp:txBody>
      <dsp:txXfrm>
        <a:off x="-1673203" y="1702359"/>
        <a:ext cx="4822902" cy="1460911"/>
      </dsp:txXfrm>
    </dsp:sp>
    <dsp:sp modelId="{18ED5BE8-38DB-4D4D-9CF6-DA8A72CA52A1}">
      <dsp:nvSpPr>
        <dsp:cNvPr id="0" name=""/>
        <dsp:cNvSpPr/>
      </dsp:nvSpPr>
      <dsp:spPr>
        <a:xfrm>
          <a:off x="2069830" y="256480"/>
          <a:ext cx="4588880" cy="916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uk-UA" sz="1600" kern="1200" dirty="0" smtClean="0">
              <a:solidFill>
                <a:schemeClr val="tx1"/>
              </a:solidFill>
              <a:cs typeface="Times New Roman" pitchFamily="18" charset="0"/>
            </a:rPr>
            <a:t>залучення інвестицій в сферу інноваційної діяльності</a:t>
          </a:r>
          <a:endParaRPr lang="uk-UA" sz="1600" kern="1200" dirty="0"/>
        </a:p>
      </dsp:txBody>
      <dsp:txXfrm>
        <a:off x="2069830" y="256480"/>
        <a:ext cx="4588880" cy="916351"/>
      </dsp:txXfrm>
    </dsp:sp>
    <dsp:sp modelId="{8C4478F4-096D-4CB6-9960-29320E97A287}">
      <dsp:nvSpPr>
        <dsp:cNvPr id="0" name=""/>
        <dsp:cNvSpPr/>
      </dsp:nvSpPr>
      <dsp:spPr>
        <a:xfrm>
          <a:off x="2069830" y="1401919"/>
          <a:ext cx="4890766" cy="916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uk-UA" sz="1600" kern="1200" dirty="0" smtClean="0">
              <a:solidFill>
                <a:schemeClr val="tx1"/>
              </a:solidFill>
              <a:cs typeface="Times New Roman" pitchFamily="18" charset="0"/>
            </a:rPr>
            <a:t>розширення можливостей державних наукових установ та вищих навчальних закладів в комерціалізації результатів наукової та науково-технічної діяльності</a:t>
          </a:r>
          <a:endParaRPr lang="uk-UA" sz="1600" kern="1200" dirty="0"/>
        </a:p>
      </dsp:txBody>
      <dsp:txXfrm>
        <a:off x="2069830" y="1401919"/>
        <a:ext cx="4890766" cy="916351"/>
      </dsp:txXfrm>
    </dsp:sp>
    <dsp:sp modelId="{54D3D558-64C7-49A8-95E3-1D77287760CE}">
      <dsp:nvSpPr>
        <dsp:cNvPr id="0" name=""/>
        <dsp:cNvSpPr/>
      </dsp:nvSpPr>
      <dsp:spPr>
        <a:xfrm>
          <a:off x="2069830" y="2547358"/>
          <a:ext cx="5541906" cy="916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  <a:cs typeface="Times New Roman" pitchFamily="18" charset="0"/>
            </a:rPr>
            <a:t>формування нових підходів до управління і фінансової підтримки інноваційної діяльності</a:t>
          </a:r>
          <a:endParaRPr lang="uk-UA" sz="1600" kern="1200" dirty="0"/>
        </a:p>
      </dsp:txBody>
      <dsp:txXfrm>
        <a:off x="2069830" y="2547358"/>
        <a:ext cx="5541906" cy="916351"/>
      </dsp:txXfrm>
    </dsp:sp>
    <dsp:sp modelId="{354D1341-4B84-4532-8409-78B8458A32E6}">
      <dsp:nvSpPr>
        <dsp:cNvPr id="0" name=""/>
        <dsp:cNvSpPr/>
      </dsp:nvSpPr>
      <dsp:spPr>
        <a:xfrm>
          <a:off x="2069830" y="3692798"/>
          <a:ext cx="5915266" cy="916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  <a:cs typeface="Times New Roman" pitchFamily="18" charset="0"/>
            </a:rPr>
            <a:t>спрощення процедури отримання державної підтримки</a:t>
          </a:r>
          <a:endParaRPr lang="uk-UA" sz="1600" kern="1200" dirty="0"/>
        </a:p>
      </dsp:txBody>
      <dsp:txXfrm>
        <a:off x="2069830" y="3692798"/>
        <a:ext cx="5915266" cy="9163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2E3E9-8A57-405A-AEE9-FF0BF54BFCE2}">
      <dsp:nvSpPr>
        <dsp:cNvPr id="0" name=""/>
        <dsp:cNvSpPr/>
      </dsp:nvSpPr>
      <dsp:spPr>
        <a:xfrm rot="10800000">
          <a:off x="513431" y="2043"/>
          <a:ext cx="7805987" cy="71013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4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обмеженість фінансових ресурсів підприємств, що пов‘язано із значною капіталомісткістю впровадження інновації (технологічних) </a:t>
          </a:r>
          <a:endParaRPr lang="uk-UA" sz="1600" kern="1200" dirty="0"/>
        </a:p>
      </dsp:txBody>
      <dsp:txXfrm rot="10800000">
        <a:off x="690964" y="2043"/>
        <a:ext cx="7628454" cy="710132"/>
      </dsp:txXfrm>
    </dsp:sp>
    <dsp:sp modelId="{835F777D-3E97-4B91-9261-9D1692794695}">
      <dsp:nvSpPr>
        <dsp:cNvPr id="0" name=""/>
        <dsp:cNvSpPr/>
      </dsp:nvSpPr>
      <dsp:spPr>
        <a:xfrm>
          <a:off x="144013" y="41093"/>
          <a:ext cx="710132" cy="71013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3B1E6B-6DE0-4DE3-8585-724EA63D6023}">
      <dsp:nvSpPr>
        <dsp:cNvPr id="0" name=""/>
        <dsp:cNvSpPr/>
      </dsp:nvSpPr>
      <dsp:spPr>
        <a:xfrm rot="10800000">
          <a:off x="504062" y="924155"/>
          <a:ext cx="7824725" cy="71013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4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ризикованість впровадження інновацій, що передбачає недоотримання очікуваного результату від їх впровадження</a:t>
          </a:r>
          <a:endParaRPr lang="uk-UA" sz="1600" kern="1200" dirty="0"/>
        </a:p>
      </dsp:txBody>
      <dsp:txXfrm rot="10800000">
        <a:off x="681595" y="924155"/>
        <a:ext cx="7647192" cy="710132"/>
      </dsp:txXfrm>
    </dsp:sp>
    <dsp:sp modelId="{F66FD426-E64A-48A8-B528-164CAC653BB9}">
      <dsp:nvSpPr>
        <dsp:cNvPr id="0" name=""/>
        <dsp:cNvSpPr/>
      </dsp:nvSpPr>
      <dsp:spPr>
        <a:xfrm>
          <a:off x="144013" y="905187"/>
          <a:ext cx="710132" cy="71013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09372-6A8F-41D8-A18D-E80B56E00AB2}">
      <dsp:nvSpPr>
        <dsp:cNvPr id="0" name=""/>
        <dsp:cNvSpPr/>
      </dsp:nvSpPr>
      <dsp:spPr>
        <a:xfrm rot="10800000">
          <a:off x="551934" y="1846267"/>
          <a:ext cx="7728981" cy="71013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4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err="1" smtClean="0"/>
            <a:t>довготривалість</a:t>
          </a:r>
          <a:r>
            <a:rPr lang="uk-UA" sz="1600" kern="1200" dirty="0" smtClean="0"/>
            <a:t> процесу впровадження інновацій (багатоетапність інноваційного циклу)</a:t>
          </a:r>
          <a:endParaRPr lang="uk-UA" sz="1600" kern="1200" dirty="0"/>
        </a:p>
      </dsp:txBody>
      <dsp:txXfrm rot="10800000">
        <a:off x="729467" y="1846267"/>
        <a:ext cx="7551448" cy="710132"/>
      </dsp:txXfrm>
    </dsp:sp>
    <dsp:sp modelId="{F575CED3-EC9E-4FB5-8912-0FD52C9CD9A3}">
      <dsp:nvSpPr>
        <dsp:cNvPr id="0" name=""/>
        <dsp:cNvSpPr/>
      </dsp:nvSpPr>
      <dsp:spPr>
        <a:xfrm>
          <a:off x="225969" y="1846267"/>
          <a:ext cx="710132" cy="71013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372B6-B4AD-4FD1-8480-1EFCF0DE7816}">
      <dsp:nvSpPr>
        <dsp:cNvPr id="0" name=""/>
        <dsp:cNvSpPr/>
      </dsp:nvSpPr>
      <dsp:spPr>
        <a:xfrm rot="10800000">
          <a:off x="551934" y="2768379"/>
          <a:ext cx="7728981" cy="71013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4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відсутність у ВНЗ та наукових установ власних коштів для проведення наукових досліджень, і відповідно доведення отриманих результатів до створення технологій (прототипів, дослідних зразків)</a:t>
          </a:r>
          <a:endParaRPr lang="uk-UA" sz="1600" kern="1200" dirty="0"/>
        </a:p>
      </dsp:txBody>
      <dsp:txXfrm rot="10800000">
        <a:off x="729467" y="2768379"/>
        <a:ext cx="7551448" cy="710132"/>
      </dsp:txXfrm>
    </dsp:sp>
    <dsp:sp modelId="{93B30A23-87A4-4B25-8A55-A16CB4EF4CE4}">
      <dsp:nvSpPr>
        <dsp:cNvPr id="0" name=""/>
        <dsp:cNvSpPr/>
      </dsp:nvSpPr>
      <dsp:spPr>
        <a:xfrm>
          <a:off x="216020" y="2768379"/>
          <a:ext cx="710132" cy="71013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4662B-951B-426E-9D33-B2F950FC0F0B}">
      <dsp:nvSpPr>
        <dsp:cNvPr id="0" name=""/>
        <dsp:cNvSpPr/>
      </dsp:nvSpPr>
      <dsp:spPr>
        <a:xfrm rot="10800000">
          <a:off x="576075" y="3690491"/>
          <a:ext cx="7680698" cy="71013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14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uk-UA" sz="1600" kern="1200" dirty="0" smtClean="0"/>
            <a:t>відсутність готових технологічних рішень для їх впровадження бізнесом</a:t>
          </a:r>
          <a:endParaRPr lang="uk-UA" sz="1600" kern="1200" dirty="0"/>
        </a:p>
      </dsp:txBody>
      <dsp:txXfrm rot="10800000">
        <a:off x="753608" y="3690491"/>
        <a:ext cx="7503165" cy="710132"/>
      </dsp:txXfrm>
    </dsp:sp>
    <dsp:sp modelId="{E9A2AB6F-D5D2-462D-AC18-03BE41B0683A}">
      <dsp:nvSpPr>
        <dsp:cNvPr id="0" name=""/>
        <dsp:cNvSpPr/>
      </dsp:nvSpPr>
      <dsp:spPr>
        <a:xfrm>
          <a:off x="216020" y="3690491"/>
          <a:ext cx="710132" cy="71013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F4CC8-2E23-478E-BE5C-BF0A11CB253B}">
      <dsp:nvSpPr>
        <dsp:cNvPr id="0" name=""/>
        <dsp:cNvSpPr/>
      </dsp:nvSpPr>
      <dsp:spPr>
        <a:xfrm>
          <a:off x="-4977497" y="-762658"/>
          <a:ext cx="5927984" cy="5927984"/>
        </a:xfrm>
        <a:prstGeom prst="blockArc">
          <a:avLst>
            <a:gd name="adj1" fmla="val 18900000"/>
            <a:gd name="adj2" fmla="val 2700000"/>
            <a:gd name="adj3" fmla="val 364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0ABCA7-3CD0-498E-9878-44DE3CDB6894}">
      <dsp:nvSpPr>
        <dsp:cNvPr id="0" name=""/>
        <dsp:cNvSpPr/>
      </dsp:nvSpPr>
      <dsp:spPr>
        <a:xfrm>
          <a:off x="415833" y="275078"/>
          <a:ext cx="8236599" cy="550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696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dirty="0" smtClean="0"/>
            <a:t>запровадити </a:t>
          </a:r>
          <a:r>
            <a:rPr lang="uk-UA" sz="17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механізм державної підтримки </a:t>
          </a:r>
          <a:r>
            <a:rPr lang="uk-UA" sz="1700" b="0" kern="1200" dirty="0" smtClean="0"/>
            <a:t>суб'єктів господарювання для впровадження інновацій </a:t>
          </a:r>
          <a:endParaRPr lang="uk-UA" sz="1700" b="0" kern="1200" dirty="0"/>
        </a:p>
      </dsp:txBody>
      <dsp:txXfrm>
        <a:off x="415833" y="275078"/>
        <a:ext cx="8236599" cy="550509"/>
      </dsp:txXfrm>
    </dsp:sp>
    <dsp:sp modelId="{52932792-7E44-4072-BC33-9845BAE89F74}">
      <dsp:nvSpPr>
        <dsp:cNvPr id="0" name=""/>
        <dsp:cNvSpPr/>
      </dsp:nvSpPr>
      <dsp:spPr>
        <a:xfrm>
          <a:off x="71764" y="206264"/>
          <a:ext cx="688136" cy="688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5BE43C3-E03E-4132-9884-49B1B35B8F57}">
      <dsp:nvSpPr>
        <dsp:cNvPr id="0" name=""/>
        <dsp:cNvSpPr/>
      </dsp:nvSpPr>
      <dsp:spPr>
        <a:xfrm>
          <a:off x="810312" y="1100578"/>
          <a:ext cx="7842120" cy="550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696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uk-UA" sz="1700" b="0" kern="1200" dirty="0" smtClean="0"/>
            <a:t>створити механізм </a:t>
          </a:r>
          <a:r>
            <a:rPr lang="uk-UA" altLang="uk-UA" sz="17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залучення коштів вітчизняних інвесторів </a:t>
          </a:r>
          <a:r>
            <a:rPr lang="uk-UA" altLang="uk-UA" sz="1700" b="0" kern="1200" dirty="0" smtClean="0"/>
            <a:t>у інвестування в державний та приватний сектор з метою впровадження інновацій</a:t>
          </a:r>
          <a:endParaRPr lang="uk-UA" sz="1700" b="0" kern="1200" dirty="0"/>
        </a:p>
      </dsp:txBody>
      <dsp:txXfrm>
        <a:off x="810312" y="1100578"/>
        <a:ext cx="7842120" cy="550509"/>
      </dsp:txXfrm>
    </dsp:sp>
    <dsp:sp modelId="{469D5A97-FE65-42A5-B372-E462757C3756}">
      <dsp:nvSpPr>
        <dsp:cNvPr id="0" name=""/>
        <dsp:cNvSpPr/>
      </dsp:nvSpPr>
      <dsp:spPr>
        <a:xfrm>
          <a:off x="466243" y="1031765"/>
          <a:ext cx="688136" cy="688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9C9FB5-A76E-42B9-91E6-F81F0A3EDD8D}">
      <dsp:nvSpPr>
        <dsp:cNvPr id="0" name=""/>
        <dsp:cNvSpPr/>
      </dsp:nvSpPr>
      <dsp:spPr>
        <a:xfrm>
          <a:off x="931385" y="1926078"/>
          <a:ext cx="7721047" cy="550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696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dirty="0" smtClean="0"/>
            <a:t>створити умови для </a:t>
          </a:r>
          <a:r>
            <a:rPr lang="uk-UA" sz="17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стимулювання бюджетних установ </a:t>
          </a:r>
          <a:r>
            <a:rPr lang="uk-UA" sz="1700" b="0" kern="1200" dirty="0" smtClean="0"/>
            <a:t>(ВНЗ, наукові установи) </a:t>
          </a:r>
          <a:r>
            <a:rPr lang="uk-UA" sz="17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 комерціалізації </a:t>
          </a:r>
          <a:r>
            <a:rPr lang="uk-UA" sz="1700" b="0" kern="1200" dirty="0" smtClean="0"/>
            <a:t>результатів науково-технічної діяльності</a:t>
          </a:r>
          <a:endParaRPr lang="uk-UA" sz="1700" b="0" kern="1200" dirty="0"/>
        </a:p>
      </dsp:txBody>
      <dsp:txXfrm>
        <a:off x="931385" y="1926078"/>
        <a:ext cx="7721047" cy="550509"/>
      </dsp:txXfrm>
    </dsp:sp>
    <dsp:sp modelId="{2265F10B-E8A9-4B17-8DE7-09C120E6DA69}">
      <dsp:nvSpPr>
        <dsp:cNvPr id="0" name=""/>
        <dsp:cNvSpPr/>
      </dsp:nvSpPr>
      <dsp:spPr>
        <a:xfrm>
          <a:off x="587316" y="1857265"/>
          <a:ext cx="688136" cy="688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F0B08A-8E2F-40EF-AD72-51A3C4D14D3C}">
      <dsp:nvSpPr>
        <dsp:cNvPr id="0" name=""/>
        <dsp:cNvSpPr/>
      </dsp:nvSpPr>
      <dsp:spPr>
        <a:xfrm>
          <a:off x="810312" y="2751578"/>
          <a:ext cx="7842120" cy="550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696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змінити систему бюджетного фінансування </a:t>
          </a:r>
          <a:r>
            <a:rPr lang="uk-UA" sz="1700" b="0" kern="1200" dirty="0" smtClean="0"/>
            <a:t>інноваційної діяльності</a:t>
          </a:r>
          <a:endParaRPr lang="uk-UA" sz="1700" b="0" kern="1200" dirty="0"/>
        </a:p>
      </dsp:txBody>
      <dsp:txXfrm>
        <a:off x="810312" y="2751578"/>
        <a:ext cx="7842120" cy="550509"/>
      </dsp:txXfrm>
    </dsp:sp>
    <dsp:sp modelId="{0442D38C-9BFD-468D-AF28-F00811A117EB}">
      <dsp:nvSpPr>
        <dsp:cNvPr id="0" name=""/>
        <dsp:cNvSpPr/>
      </dsp:nvSpPr>
      <dsp:spPr>
        <a:xfrm>
          <a:off x="466243" y="2682765"/>
          <a:ext cx="688136" cy="688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7A312AD-7504-45B8-BA94-83E975E72341}">
      <dsp:nvSpPr>
        <dsp:cNvPr id="0" name=""/>
        <dsp:cNvSpPr/>
      </dsp:nvSpPr>
      <dsp:spPr>
        <a:xfrm>
          <a:off x="415833" y="3577078"/>
          <a:ext cx="8236599" cy="550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696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змінити систему формування пріоритетних напрямів </a:t>
          </a:r>
          <a:r>
            <a:rPr lang="uk-UA" sz="1700" b="0" kern="1200" dirty="0" smtClean="0"/>
            <a:t>інноваційної діяльності</a:t>
          </a:r>
          <a:endParaRPr lang="uk-UA" sz="1700" b="0" kern="1200" dirty="0"/>
        </a:p>
      </dsp:txBody>
      <dsp:txXfrm>
        <a:off x="415833" y="3577078"/>
        <a:ext cx="8236599" cy="550509"/>
      </dsp:txXfrm>
    </dsp:sp>
    <dsp:sp modelId="{3A54421E-AF80-4276-B733-AFBFDBCEF320}">
      <dsp:nvSpPr>
        <dsp:cNvPr id="0" name=""/>
        <dsp:cNvSpPr/>
      </dsp:nvSpPr>
      <dsp:spPr>
        <a:xfrm>
          <a:off x="71764" y="3508265"/>
          <a:ext cx="688136" cy="6881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CBB56-915B-4B3F-BB6F-551518645296}">
      <dsp:nvSpPr>
        <dsp:cNvPr id="0" name=""/>
        <dsp:cNvSpPr/>
      </dsp:nvSpPr>
      <dsp:spPr>
        <a:xfrm rot="16200000">
          <a:off x="-1475346" y="1479003"/>
          <a:ext cx="4402666" cy="144466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25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перехід від інновацій в цілому до фокусу на їх підтримку</a:t>
          </a:r>
          <a:endParaRPr lang="uk-UA" sz="1400" b="0" kern="1200" dirty="0"/>
        </a:p>
      </dsp:txBody>
      <dsp:txXfrm rot="5400000">
        <a:off x="3657" y="880533"/>
        <a:ext cx="1444660" cy="2641600"/>
      </dsp:txXfrm>
    </dsp:sp>
    <dsp:sp modelId="{2D6555C8-D1BD-48A0-9C44-1BEE15FB06B3}">
      <dsp:nvSpPr>
        <dsp:cNvPr id="0" name=""/>
        <dsp:cNvSpPr/>
      </dsp:nvSpPr>
      <dsp:spPr>
        <a:xfrm rot="16200000">
          <a:off x="77663" y="1479003"/>
          <a:ext cx="4402666" cy="144466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25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концентрація фінансових ресурсів у одного розпорядника бюджетних коштів</a:t>
          </a:r>
          <a:endParaRPr lang="uk-UA" sz="1400" b="0" kern="1200" dirty="0"/>
        </a:p>
      </dsp:txBody>
      <dsp:txXfrm rot="5400000">
        <a:off x="1556666" y="880533"/>
        <a:ext cx="1444660" cy="2641600"/>
      </dsp:txXfrm>
    </dsp:sp>
    <dsp:sp modelId="{840D2A4A-5B08-45D9-802E-D7D4BF08187F}">
      <dsp:nvSpPr>
        <dsp:cNvPr id="0" name=""/>
        <dsp:cNvSpPr/>
      </dsp:nvSpPr>
      <dsp:spPr>
        <a:xfrm rot="16200000">
          <a:off x="1630673" y="1479003"/>
          <a:ext cx="4402666" cy="144466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25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kern="1200" dirty="0" smtClean="0"/>
            <a:t>Утворення Фонду розвитку інновацій за типом «фонд фондів»</a:t>
          </a:r>
          <a:endParaRPr lang="uk-UA" sz="1400" b="0" kern="1200" dirty="0"/>
        </a:p>
      </dsp:txBody>
      <dsp:txXfrm rot="5400000">
        <a:off x="3109676" y="880533"/>
        <a:ext cx="1444660" cy="2641600"/>
      </dsp:txXfrm>
    </dsp:sp>
    <dsp:sp modelId="{933EB17A-1BEB-4CF8-AFA1-85B952DACB56}">
      <dsp:nvSpPr>
        <dsp:cNvPr id="0" name=""/>
        <dsp:cNvSpPr/>
      </dsp:nvSpPr>
      <dsp:spPr>
        <a:xfrm rot="16200000">
          <a:off x="3183683" y="1479003"/>
          <a:ext cx="4402666" cy="144466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25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kern="1200" dirty="0" smtClean="0"/>
            <a:t>нові форми інноваційної інфраструктури</a:t>
          </a:r>
          <a:endParaRPr lang="uk-UA" sz="1400" b="0" kern="1200" dirty="0"/>
        </a:p>
      </dsp:txBody>
      <dsp:txXfrm rot="5400000">
        <a:off x="4662686" y="880533"/>
        <a:ext cx="1444660" cy="2641600"/>
      </dsp:txXfrm>
    </dsp:sp>
    <dsp:sp modelId="{AF29D986-6F9E-4C95-803E-E5E62D6C4746}">
      <dsp:nvSpPr>
        <dsp:cNvPr id="0" name=""/>
        <dsp:cNvSpPr/>
      </dsp:nvSpPr>
      <dsp:spPr>
        <a:xfrm rot="16200000">
          <a:off x="4736693" y="1479003"/>
          <a:ext cx="4402666" cy="144466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25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kern="1200" dirty="0" smtClean="0"/>
            <a:t>вводяться </a:t>
          </a:r>
          <a:r>
            <a:rPr lang="uk-UA" sz="1400" kern="1200" dirty="0" smtClean="0"/>
            <a:t>засади і форми публічно-приватного партнерства у сфері інноваційної діяльності та фінансові відносини, які виникають при такому партнерстві</a:t>
          </a:r>
          <a:endParaRPr lang="uk-UA" sz="1400" b="0" kern="1200" dirty="0"/>
        </a:p>
      </dsp:txBody>
      <dsp:txXfrm rot="5400000">
        <a:off x="6215696" y="880533"/>
        <a:ext cx="1444660" cy="2641600"/>
      </dsp:txXfrm>
    </dsp:sp>
    <dsp:sp modelId="{B21F8F93-91E6-46D9-B28E-4B90750FBF48}">
      <dsp:nvSpPr>
        <dsp:cNvPr id="0" name=""/>
        <dsp:cNvSpPr/>
      </dsp:nvSpPr>
      <dsp:spPr>
        <a:xfrm rot="16200000">
          <a:off x="6289703" y="1479003"/>
          <a:ext cx="4402666" cy="144466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12700">
          <a:bevelT w="31750" h="12700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825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оцінка ефективності реалізації заходів державної підтримки інноваційної діяльності</a:t>
          </a:r>
          <a:endParaRPr lang="uk-UA" sz="1400" kern="1200" dirty="0"/>
        </a:p>
      </dsp:txBody>
      <dsp:txXfrm rot="5400000">
        <a:off x="7768706" y="880533"/>
        <a:ext cx="1444660" cy="2641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3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4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5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6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7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48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49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50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20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22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4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9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0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1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2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3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14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21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24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25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5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30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31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32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33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34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35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36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38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39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6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43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44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45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46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47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51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53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55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56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7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60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61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62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63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64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65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66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68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69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8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73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74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75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76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77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78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79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81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82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69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86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87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88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89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90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91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92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94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95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70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99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00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01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02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03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104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105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107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108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71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112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13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14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15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16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117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118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120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121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72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125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26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27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28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29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130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131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133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134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0.06817</cdr:x>
      <cdr:y>0.01885</cdr:y>
    </cdr:from>
    <cdr:to>
      <cdr:x>0.96865</cdr:x>
      <cdr:y>0.13852</cdr:y>
    </cdr:to>
    <cdr:grpSp>
      <cdr:nvGrpSpPr>
        <cdr:cNvPr id="173" name="Group 14"/>
        <cdr:cNvGrpSpPr/>
      </cdr:nvGrpSpPr>
      <cdr:grpSpPr>
        <a:xfrm xmlns:a="http://schemas.openxmlformats.org/drawingml/2006/main">
          <a:off x="569419" y="80084"/>
          <a:ext cx="7521645" cy="508414"/>
          <a:chOff x="571501" y="301464"/>
          <a:chExt cx="7097012" cy="642577"/>
        </a:xfrm>
      </cdr:grpSpPr>
      <cdr:sp macro="" textlink="">
        <cdr:nvSpPr>
          <cdr:cNvPr id="138" name="TextBox 1"/>
          <cdr:cNvSpPr txBox="1"/>
        </cdr:nvSpPr>
        <cdr:spPr>
          <a:xfrm xmlns:a="http://schemas.openxmlformats.org/drawingml/2006/main">
            <a:off x="571501" y="301464"/>
            <a:ext cx="7097012" cy="642577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85000"/>
            </a:schemeClr>
          </a:solidFill>
          <a:ln xmlns:a="http://schemas.openxmlformats.org/drawingml/2006/main">
            <a:noFill/>
          </a:ln>
        </cdr:spPr>
        <cdr:txBody>
          <a:bodyPr xmlns:a="http://schemas.openxmlformats.org/drawingml/2006/main" wrap="square" rtlCol="0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marL="0" marR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>
                <a:latin typeface="Arial" pitchFamily="34" charset="0"/>
                <a:ea typeface="+mn-ea"/>
                <a:cs typeface="Arial" pitchFamily="34" charset="0"/>
              </a:rPr>
              <a:t>Volume of </a:t>
            </a:r>
            <a:r>
              <a:rPr lang="en-US" sz="900" baseline="0">
                <a:latin typeface="Arial" pitchFamily="34" charset="0"/>
                <a:ea typeface="+mn-ea"/>
                <a:cs typeface="Arial" pitchFamily="34" charset="0"/>
              </a:rPr>
              <a:t>tax support to business R&amp;D, 2011 (million USD PPP)</a:t>
            </a:r>
            <a:endParaRPr lang="en-US" sz="900">
              <a:latin typeface="Arial" pitchFamily="34" charset="0"/>
              <a:ea typeface="+mn-ea"/>
              <a:cs typeface="Arial" pitchFamily="34" charset="0"/>
            </a:endParaRPr>
          </a:p>
          <a:p xmlns:a="http://schemas.openxmlformats.org/drawingml/2006/main">
            <a:pPr algn="ctr"/>
            <a:endParaRPr lang="en-US" sz="900">
              <a:latin typeface="Arial" pitchFamily="34" charset="0"/>
              <a:cs typeface="Arial" pitchFamily="34" charset="0"/>
            </a:endParaRPr>
          </a:p>
        </cdr:txBody>
      </cdr:sp>
      <cdr:sp macro="" textlink="">
        <cdr:nvSpPr>
          <cdr:cNvPr id="139" name="Oval 4"/>
          <cdr:cNvSpPr/>
        </cdr:nvSpPr>
        <cdr:spPr bwMode="auto">
          <a:xfrm xmlns:a="http://schemas.openxmlformats.org/drawingml/2006/main">
            <a:off x="2233561" y="640942"/>
            <a:ext cx="65538" cy="54850"/>
          </a:xfrm>
          <a:prstGeom xmlns:a="http://schemas.openxmlformats.org/drawingml/2006/main" prst="ellipse">
            <a:avLst/>
          </a:prstGeom>
          <a:ln xmlns:a="http://schemas.openxmlformats.org/drawingml/2006/main" w="15875">
            <a:solidFill>
              <a:schemeClr val="accent1">
                <a:lumMod val="50000"/>
              </a:schemeClr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40" name="Oval 5"/>
          <cdr:cNvSpPr/>
        </cdr:nvSpPr>
        <cdr:spPr bwMode="auto">
          <a:xfrm xmlns:a="http://schemas.openxmlformats.org/drawingml/2006/main">
            <a:off x="3951396" y="614262"/>
            <a:ext cx="100910" cy="9049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41" name="Oval 6"/>
          <cdr:cNvSpPr/>
        </cdr:nvSpPr>
        <cdr:spPr bwMode="auto">
          <a:xfrm xmlns:a="http://schemas.openxmlformats.org/drawingml/2006/main">
            <a:off x="5695954" y="509021"/>
            <a:ext cx="325688" cy="31010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F81BD"/>
          </a:solidFill>
          <a:ln xmlns:a="http://schemas.openxmlformats.org/drawingml/2006/main" w="15875" cap="flat" cmpd="sng" algn="ctr">
            <a:solidFill>
              <a:schemeClr val="accent1">
                <a:lumMod val="50000"/>
              </a:schemeClr>
            </a:solidFill>
            <a:prstDash val="solid"/>
          </a:ln>
          <a:effectLst xmlns:a="http://schemas.openxmlformats.org/drawingml/2006/main"/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uk-UA"/>
          </a:p>
        </cdr:txBody>
      </cdr:sp>
      <cdr:sp macro="" textlink="">
        <cdr:nvSpPr>
          <cdr:cNvPr id="142" name="TextBox 1"/>
          <cdr:cNvSpPr txBox="1"/>
        </cdr:nvSpPr>
        <cdr:spPr bwMode="auto">
          <a:xfrm xmlns:a="http://schemas.openxmlformats.org/drawingml/2006/main">
            <a:off x="2386188" y="565853"/>
            <a:ext cx="1049650" cy="24544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75 million </a:t>
            </a:r>
          </a:p>
        </cdr:txBody>
      </cdr:sp>
      <cdr:sp macro="" textlink="">
        <cdr:nvSpPr>
          <cdr:cNvPr id="143" name="TextBox 1"/>
          <cdr:cNvSpPr txBox="1"/>
        </cdr:nvSpPr>
        <cdr:spPr bwMode="auto">
          <a:xfrm xmlns:a="http://schemas.openxmlformats.org/drawingml/2006/main">
            <a:off x="4080870" y="559734"/>
            <a:ext cx="1194693" cy="245497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250 million </a:t>
            </a:r>
          </a:p>
        </cdr:txBody>
      </cdr:sp>
      <cdr:sp macro="" textlink="">
        <cdr:nvSpPr>
          <cdr:cNvPr id="144" name="TextBox 1"/>
          <cdr:cNvSpPr txBox="1"/>
        </cdr:nvSpPr>
        <cdr:spPr bwMode="auto">
          <a:xfrm xmlns:a="http://schemas.openxmlformats.org/drawingml/2006/main">
            <a:off x="5998647" y="540846"/>
            <a:ext cx="1472903" cy="24544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noFill/>
          </a:ln>
        </cdr:spPr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900">
                <a:latin typeface="Arial" pitchFamily="34" charset="0"/>
                <a:cs typeface="Arial" pitchFamily="34" charset="0"/>
              </a:rPr>
              <a:t>USD 2 500 million </a:t>
            </a:r>
          </a:p>
        </cdr:txBody>
      </cdr:sp>
    </cdr:grpSp>
  </cdr:relSizeAnchor>
  <cdr:relSizeAnchor xmlns:cdr="http://schemas.openxmlformats.org/drawingml/2006/chartDrawing">
    <cdr:from>
      <cdr:x>0.13198</cdr:x>
      <cdr:y>0.06305</cdr:y>
    </cdr:from>
    <cdr:to>
      <cdr:x>0.26591</cdr:x>
      <cdr:y>0.10874</cdr:y>
    </cdr:to>
    <cdr:sp macro="" textlink="">
      <cdr:nvSpPr>
        <cdr:cNvPr id="146" name="TextBox 1"/>
        <cdr:cNvSpPr txBox="1"/>
      </cdr:nvSpPr>
      <cdr:spPr bwMode="auto">
        <a:xfrm xmlns:a="http://schemas.openxmlformats.org/drawingml/2006/main">
          <a:off x="1071352" y="336583"/>
          <a:ext cx="1045855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0.11415</cdr:x>
      <cdr:y>0.07891</cdr:y>
    </cdr:from>
    <cdr:to>
      <cdr:x>0.12067</cdr:x>
      <cdr:y>0.0871</cdr:y>
    </cdr:to>
    <cdr:sp macro="" textlink="">
      <cdr:nvSpPr>
        <cdr:cNvPr id="147" name="Oval 21"/>
        <cdr:cNvSpPr/>
      </cdr:nvSpPr>
      <cdr:spPr bwMode="auto">
        <a:xfrm xmlns:a="http://schemas.openxmlformats.org/drawingml/2006/main">
          <a:off x="930581" y="420248"/>
          <a:ext cx="45640" cy="445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0.06842</cdr:x>
      <cdr:y>0.01909</cdr:y>
    </cdr:from>
    <cdr:to>
      <cdr:x>0.96889</cdr:x>
      <cdr:y>0.13852</cdr:y>
    </cdr:to>
    <cdr:sp macro="" textlink="">
      <cdr:nvSpPr>
        <cdr:cNvPr id="151" name="TextBox 1"/>
        <cdr:cNvSpPr txBox="1"/>
      </cdr:nvSpPr>
      <cdr:spPr>
        <a:xfrm xmlns:a="http://schemas.openxmlformats.org/drawingml/2006/main">
          <a:off x="569476" y="100735"/>
          <a:ext cx="7071385" cy="63797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>
          <a:noFill/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>
              <a:latin typeface="Arial" pitchFamily="34" charset="0"/>
              <a:ea typeface="+mn-ea"/>
              <a:cs typeface="Arial" pitchFamily="34" charset="0"/>
            </a:rPr>
            <a:t>Volume of </a:t>
          </a:r>
          <a:r>
            <a:rPr lang="en-US" sz="900" baseline="0">
              <a:latin typeface="Arial" pitchFamily="34" charset="0"/>
              <a:ea typeface="+mn-ea"/>
              <a:cs typeface="Arial" pitchFamily="34" charset="0"/>
            </a:rPr>
            <a:t>tax support to business R&amp;D, 2012 (million USD PPP)</a:t>
          </a:r>
          <a:endParaRPr lang="en-US" sz="900">
            <a:latin typeface="Arial" pitchFamily="34" charset="0"/>
            <a:ea typeface="+mn-ea"/>
            <a:cs typeface="Arial" pitchFamily="34" charset="0"/>
          </a:endParaRPr>
        </a:p>
        <a:p xmlns:a="http://schemas.openxmlformats.org/drawingml/2006/main">
          <a:pPr algn="ctr"/>
          <a:endParaRPr lang="en-US" sz="9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0.38633</cdr:x>
      <cdr:y>0.08353</cdr:y>
    </cdr:from>
    <cdr:to>
      <cdr:x>0.3921</cdr:x>
      <cdr:y>0.0923</cdr:y>
    </cdr:to>
    <cdr:sp macro="" textlink="">
      <cdr:nvSpPr>
        <cdr:cNvPr id="152" name="Oval 4"/>
        <cdr:cNvSpPr/>
      </cdr:nvSpPr>
      <cdr:spPr bwMode="auto">
        <a:xfrm xmlns:a="http://schemas.openxmlformats.org/drawingml/2006/main">
          <a:off x="3062251" y="445924"/>
          <a:ext cx="45569" cy="46313"/>
        </a:xfrm>
        <a:prstGeom xmlns:a="http://schemas.openxmlformats.org/drawingml/2006/main" prst="ellipse">
          <a:avLst/>
        </a:prstGeom>
        <a:ln xmlns:a="http://schemas.openxmlformats.org/drawingml/2006/main" w="15875">
          <a:solidFill>
            <a:schemeClr val="accent1">
              <a:lumMod val="5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0.55201</cdr:x>
      <cdr:y>0.08155</cdr:y>
    </cdr:from>
    <cdr:to>
      <cdr:x>0.56475</cdr:x>
      <cdr:y>0.09858</cdr:y>
    </cdr:to>
    <cdr:sp macro="" textlink="">
      <cdr:nvSpPr>
        <cdr:cNvPr id="153" name="Oval 5"/>
        <cdr:cNvSpPr/>
      </cdr:nvSpPr>
      <cdr:spPr bwMode="auto">
        <a:xfrm xmlns:a="http://schemas.openxmlformats.org/drawingml/2006/main">
          <a:off x="4358811" y="430334"/>
          <a:ext cx="100545" cy="89846"/>
        </a:xfrm>
        <a:prstGeom xmlns:a="http://schemas.openxmlformats.org/drawingml/2006/main" prst="ellipse">
          <a:avLst/>
        </a:prstGeom>
        <a:solidFill xmlns:a="http://schemas.openxmlformats.org/drawingml/2006/main">
          <a:srgbClr val="4F81BD"/>
        </a:solidFill>
        <a:ln xmlns:a="http://schemas.openxmlformats.org/drawingml/2006/main" w="15875" cap="flat" cmpd="sng" algn="ctr">
          <a:solidFill>
            <a:schemeClr val="accent1">
              <a:lumMod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0.74422</cdr:x>
      <cdr:y>0.05543</cdr:y>
    </cdr:from>
    <cdr:to>
      <cdr:x>0.78557</cdr:x>
      <cdr:y>0.11304</cdr:y>
    </cdr:to>
    <cdr:sp macro="" textlink="">
      <cdr:nvSpPr>
        <cdr:cNvPr id="154" name="Oval 6"/>
        <cdr:cNvSpPr/>
      </cdr:nvSpPr>
      <cdr:spPr bwMode="auto">
        <a:xfrm xmlns:a="http://schemas.openxmlformats.org/drawingml/2006/main">
          <a:off x="5872652" y="295071"/>
          <a:ext cx="324512" cy="307883"/>
        </a:xfrm>
        <a:prstGeom xmlns:a="http://schemas.openxmlformats.org/drawingml/2006/main" prst="ellipse">
          <a:avLst/>
        </a:prstGeom>
        <a:solidFill xmlns:a="http://schemas.openxmlformats.org/drawingml/2006/main">
          <a:srgbClr val="4F81BD"/>
        </a:solidFill>
        <a:ln xmlns:a="http://schemas.openxmlformats.org/drawingml/2006/main" w="15875" cap="flat" cmpd="sng" algn="ctr">
          <a:solidFill>
            <a:schemeClr val="accent1">
              <a:lumMod val="50000"/>
            </a:scheme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0.39348</cdr:x>
      <cdr:y>0.0681</cdr:y>
    </cdr:from>
    <cdr:to>
      <cdr:x>0.52667</cdr:x>
      <cdr:y>0.11379</cdr:y>
    </cdr:to>
    <cdr:sp macro="" textlink="">
      <cdr:nvSpPr>
        <cdr:cNvPr id="155" name="TextBox 1"/>
        <cdr:cNvSpPr txBox="1"/>
      </cdr:nvSpPr>
      <cdr:spPr bwMode="auto">
        <a:xfrm xmlns:a="http://schemas.openxmlformats.org/drawingml/2006/main">
          <a:off x="3118704" y="363229"/>
          <a:ext cx="1045860" cy="2436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USD 75 million </a:t>
          </a:r>
        </a:p>
      </cdr:txBody>
    </cdr:sp>
  </cdr:relSizeAnchor>
  <cdr:relSizeAnchor xmlns:cdr="http://schemas.openxmlformats.org/drawingml/2006/chartDrawing">
    <cdr:from>
      <cdr:x>0.56421</cdr:x>
      <cdr:y>0.06713</cdr:y>
    </cdr:from>
    <cdr:to>
      <cdr:x>0.71594</cdr:x>
      <cdr:y>0.11259</cdr:y>
    </cdr:to>
    <cdr:sp macro="" textlink="">
      <cdr:nvSpPr>
        <cdr:cNvPr id="156" name="TextBox 1"/>
        <cdr:cNvSpPr txBox="1"/>
      </cdr:nvSpPr>
      <cdr:spPr bwMode="auto">
        <a:xfrm xmlns:a="http://schemas.openxmlformats.org/drawingml/2006/main">
          <a:off x="4458981" y="356846"/>
          <a:ext cx="1190379" cy="2437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USD 250 million </a:t>
          </a:r>
        </a:p>
      </cdr:txBody>
    </cdr:sp>
  </cdr:relSizeAnchor>
  <cdr:relSizeAnchor xmlns:cdr="http://schemas.openxmlformats.org/drawingml/2006/chartDrawing">
    <cdr:from>
      <cdr:x>0.79</cdr:x>
      <cdr:y>0.06373</cdr:y>
    </cdr:from>
    <cdr:to>
      <cdr:x>0.95084</cdr:x>
      <cdr:y>0.10966</cdr:y>
    </cdr:to>
    <cdr:sp macro="" textlink="">
      <cdr:nvSpPr>
        <cdr:cNvPr id="157" name="TextBox 1"/>
        <cdr:cNvSpPr txBox="1"/>
      </cdr:nvSpPr>
      <cdr:spPr bwMode="auto">
        <a:xfrm xmlns:a="http://schemas.openxmlformats.org/drawingml/2006/main">
          <a:off x="6230207" y="340151"/>
          <a:ext cx="1264171" cy="2436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USD 2 500 million </a:t>
          </a:r>
        </a:p>
      </cdr:txBody>
    </cdr:sp>
  </cdr:relSizeAnchor>
  <cdr:relSizeAnchor xmlns:cdr="http://schemas.openxmlformats.org/drawingml/2006/chartDrawing">
    <cdr:from>
      <cdr:x>0.09566</cdr:x>
      <cdr:y>0.0681</cdr:y>
    </cdr:from>
    <cdr:to>
      <cdr:x>0.21019</cdr:x>
      <cdr:y>0.11379</cdr:y>
    </cdr:to>
    <cdr:sp macro="" textlink="">
      <cdr:nvSpPr>
        <cdr:cNvPr id="159" name="TextBox 1"/>
        <cdr:cNvSpPr txBox="1"/>
      </cdr:nvSpPr>
      <cdr:spPr bwMode="auto">
        <a:xfrm xmlns:a="http://schemas.openxmlformats.org/drawingml/2006/main">
          <a:off x="786550" y="363349"/>
          <a:ext cx="898513" cy="2437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900">
              <a:latin typeface="Arial" pitchFamily="34" charset="0"/>
              <a:cs typeface="Arial" pitchFamily="34" charset="0"/>
            </a:rPr>
            <a:t>No incentive</a:t>
          </a:r>
        </a:p>
      </cdr:txBody>
    </cdr:sp>
  </cdr:relSizeAnchor>
  <cdr:relSizeAnchor xmlns:cdr="http://schemas.openxmlformats.org/drawingml/2006/chartDrawing">
    <cdr:from>
      <cdr:x>0.08855</cdr:x>
      <cdr:y>0.08637</cdr:y>
    </cdr:from>
    <cdr:to>
      <cdr:x>0.09359</cdr:x>
      <cdr:y>0.09456</cdr:y>
    </cdr:to>
    <cdr:sp macro="" textlink="">
      <cdr:nvSpPr>
        <cdr:cNvPr id="160" name="Oval 21"/>
        <cdr:cNvSpPr/>
      </cdr:nvSpPr>
      <cdr:spPr bwMode="auto">
        <a:xfrm xmlns:a="http://schemas.openxmlformats.org/drawingml/2006/main">
          <a:off x="724521" y="459770"/>
          <a:ext cx="45640" cy="4455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2"/>
        </a:solidFill>
        <a:ln xmlns:a="http://schemas.openxmlformats.org/drawingml/2006/main" w="15875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0.2155</cdr:x>
      <cdr:y>0.08767</cdr:y>
    </cdr:from>
    <cdr:to>
      <cdr:x>0.22006</cdr:x>
      <cdr:y>0.09424</cdr:y>
    </cdr:to>
    <cdr:sp macro="" textlink="">
      <cdr:nvSpPr>
        <cdr:cNvPr id="161" name="Oval 160"/>
        <cdr:cNvSpPr/>
      </cdr:nvSpPr>
      <cdr:spPr>
        <a:xfrm xmlns:a="http://schemas.openxmlformats.org/drawingml/2006/main">
          <a:off x="1723504" y="470127"/>
          <a:ext cx="35927" cy="3627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uk-UA"/>
        </a:p>
      </cdr:txBody>
    </cdr:sp>
  </cdr:relSizeAnchor>
  <cdr:relSizeAnchor xmlns:cdr="http://schemas.openxmlformats.org/drawingml/2006/chartDrawing">
    <cdr:from>
      <cdr:x>0.21771</cdr:x>
      <cdr:y>0.06712</cdr:y>
    </cdr:from>
    <cdr:to>
      <cdr:x>0.35956</cdr:x>
      <cdr:y>0.10993</cdr:y>
    </cdr:to>
    <cdr:sp macro="" textlink="">
      <cdr:nvSpPr>
        <cdr:cNvPr id="162" name="TextBox 161"/>
        <cdr:cNvSpPr txBox="1"/>
      </cdr:nvSpPr>
      <cdr:spPr>
        <a:xfrm xmlns:a="http://schemas.openxmlformats.org/drawingml/2006/main">
          <a:off x="1748186" y="355234"/>
          <a:ext cx="1116666" cy="2267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>
              <a:latin typeface="Arial" pitchFamily="34" charset="0"/>
              <a:cs typeface="Arial" pitchFamily="34" charset="0"/>
            </a:rPr>
            <a:t>No data available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t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0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3825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73825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7DD856A-50DB-4791-B6E6-ED40DC2F4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37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t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0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7375" y="509588"/>
            <a:ext cx="3695700" cy="2560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6913"/>
            <a:ext cx="7294563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3825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73825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4" rIns="93689" bIns="46844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4111FC8-E681-4C22-A2C2-429654EEC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88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11FC8-E681-4C22-A2C2-429654EEC490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24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841375" y="0"/>
            <a:ext cx="817245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841375" y="6172200"/>
            <a:ext cx="817245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500" y="3200400"/>
            <a:ext cx="817245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500" y="4724400"/>
            <a:ext cx="74295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22B5E-ED7B-455E-B4CC-FDE8396C8A0C}" type="datetime1">
              <a:rPr lang="uk-UA" smtClean="0"/>
              <a:t>09.12.2015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30B8A-2097-4F4F-8572-68CDC617B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78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85800"/>
            <a:ext cx="784225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339A6-E327-4299-8746-507F7021B861}" type="datetime1">
              <a:rPr lang="uk-UA" smtClean="0"/>
              <a:t>09.12.2015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C3738-1BDB-4D67-8CE2-26D2EE783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27224"/>
      </p:ext>
    </p:extLst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5500" y="685802"/>
            <a:ext cx="19812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06700" y="685801"/>
            <a:ext cx="619125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A775E-A7C3-4BF5-B77A-446C503DAA6B}" type="datetime1">
              <a:rPr lang="uk-UA" smtClean="0"/>
              <a:t>09.12.2015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D693-871B-43E7-8ADB-7AF83E54C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960531"/>
      </p:ext>
    </p:extLst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500" y="4572000"/>
            <a:ext cx="734695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25500" y="685800"/>
            <a:ext cx="8172450" cy="3886200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769100" y="6208713"/>
            <a:ext cx="2311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2BA409-60DB-40F1-A223-BA78109855E4}" type="datetime1">
              <a:rPr lang="uk-UA" smtClean="0"/>
              <a:t>09.12.2015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25500" y="6208713"/>
            <a:ext cx="52800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55000" y="5688013"/>
            <a:ext cx="8255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863ABD-BA23-4547-A2BD-44B111D788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323687"/>
      </p:ext>
    </p:extLst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832B-1A76-4528-BC0B-FC5F53D44F66}" type="datetime1">
              <a:rPr lang="uk-UA" smtClean="0"/>
              <a:t>09.12.2015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F9FF9-6A81-419A-82EE-30AF328A2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958662"/>
      </p:ext>
    </p:extLst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41375" y="0"/>
            <a:ext cx="817245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841375" y="6172200"/>
            <a:ext cx="817245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3276600"/>
            <a:ext cx="817245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5500" y="4953000"/>
            <a:ext cx="74295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2AAD-69B1-4E00-AE8A-988D3EF6DEC5}" type="datetime1">
              <a:rPr lang="uk-UA" smtClean="0"/>
              <a:t>09.12.2015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661EA-BEC5-4E85-B0EF-0A1D0C248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88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5500" y="609601"/>
            <a:ext cx="39624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609601"/>
            <a:ext cx="39624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D20AB-1BA6-4D42-9DAD-A2DDFD23B49E}" type="datetime1">
              <a:rPr lang="uk-UA" smtClean="0"/>
              <a:t>09.12.2015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92C80-770C-4EE5-9B2B-DCEFF1C41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095047"/>
      </p:ext>
    </p:extLst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822325" y="1249363"/>
            <a:ext cx="39624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5032375" y="1249363"/>
            <a:ext cx="39624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198" y="609600"/>
            <a:ext cx="39624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198" y="1329264"/>
            <a:ext cx="39624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248" y="609600"/>
            <a:ext cx="39624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248" y="1329264"/>
            <a:ext cx="39624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9D478-5D84-4A67-8851-ACAA748FCE0F}" type="datetime1">
              <a:rPr lang="uk-UA" smtClean="0"/>
              <a:t>09.12.2015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FC12A-FCD8-4B19-BC57-E157A4B64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71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C73D-C2ED-42A2-9F35-155F66231FC5}" type="datetime1">
              <a:rPr lang="uk-UA" smtClean="0"/>
              <a:t>09.12.2015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D5E4-1ADD-4DAF-BF9E-9EC5D1F30B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1733"/>
      </p:ext>
    </p:extLst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AF178-8C06-4BCB-8C18-D1EFD981F06F}" type="datetime1">
              <a:rPr lang="uk-UA" smtClean="0"/>
              <a:t>09.12.2015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0F40C-91E3-4757-A2B7-4EB64BAB8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490211"/>
      </p:ext>
    </p:extLst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97564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4572000"/>
            <a:ext cx="735025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0105" y="457200"/>
            <a:ext cx="4977845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5502" y="457200"/>
            <a:ext cx="2896462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E9290-94A2-4F0B-8B2B-F80509943CB3}" type="datetime1">
              <a:rPr lang="uk-UA" smtClean="0"/>
              <a:t>09.12.2015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1E789-A7A7-4F0A-B445-E6B9F90D1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9616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198" y="4572000"/>
            <a:ext cx="7350252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42010" y="457200"/>
            <a:ext cx="817245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1258" y="3505200"/>
            <a:ext cx="800735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4B015-36C8-413E-953F-54CFC16DC187}" type="datetime1">
              <a:rPr lang="uk-UA" smtClean="0"/>
              <a:t>09.12.2015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CD5E9-78C2-4AED-9170-C0BFFB4C5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512363"/>
      </p:ext>
    </p:extLst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25500" y="4572000"/>
            <a:ext cx="73469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  <a:endParaRPr lang="en-US" altLang="uk-U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5500" y="685800"/>
            <a:ext cx="81724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69100" y="6208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12F402-9FB1-4075-AE5A-FB8654F62602}" type="datetime1">
              <a:rPr lang="uk-UA" smtClean="0"/>
              <a:t>09.12.2015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5500" y="6208713"/>
            <a:ext cx="5280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Міністерство економіки та  з питань </a:t>
            </a:r>
            <a:r>
              <a:rPr lang="uk-UA"/>
              <a:t>європейської інтеграції</a:t>
            </a:r>
            <a:r>
              <a:rPr lang="ru-RU"/>
              <a:t> України</a:t>
            </a:r>
            <a:endParaRPr lang="ru-RU" sz="1000" u="s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5000" y="5688013"/>
            <a:ext cx="82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27874E96-A439-43A9-ADF8-73FCF3973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841375" y="0"/>
            <a:ext cx="817245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41375" y="6172200"/>
            <a:ext cx="817245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598" r:id="rId2"/>
    <p:sldLayoutId id="2147484601" r:id="rId3"/>
    <p:sldLayoutId id="2147484597" r:id="rId4"/>
    <p:sldLayoutId id="2147484602" r:id="rId5"/>
    <p:sldLayoutId id="2147484596" r:id="rId6"/>
    <p:sldLayoutId id="2147484595" r:id="rId7"/>
    <p:sldLayoutId id="2147484603" r:id="rId8"/>
    <p:sldLayoutId id="2147484594" r:id="rId9"/>
    <p:sldLayoutId id="2147484593" r:id="rId10"/>
    <p:sldLayoutId id="2147484592" r:id="rId11"/>
    <p:sldLayoutId id="2147484599" r:id="rId12"/>
  </p:sldLayoutIdLst>
  <p:transition>
    <p:pull dir="rd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848544" y="1628800"/>
            <a:ext cx="8928992" cy="3672408"/>
          </a:xfrm>
        </p:spPr>
        <p:txBody>
          <a:bodyPr/>
          <a:lstStyle/>
          <a:p>
            <a:pPr eaLnBrk="1" hangingPunct="1"/>
            <a:r>
              <a:rPr lang="uk-UA" altLang="uk-UA" sz="4800" dirty="0" smtClean="0"/>
              <a:t/>
            </a:r>
            <a:br>
              <a:rPr lang="uk-UA" altLang="uk-UA" sz="4800" dirty="0" smtClean="0"/>
            </a:br>
            <a:r>
              <a:rPr lang="uk-UA" altLang="uk-UA" sz="4800" dirty="0" smtClean="0"/>
              <a:t>ПРЕЗЕНТАЦІЯ ПАКЕТУ ЗАКОНОПРОЕКТІВ </a:t>
            </a:r>
            <a:br>
              <a:rPr lang="uk-UA" altLang="uk-UA" sz="4800" dirty="0" smtClean="0"/>
            </a:br>
            <a:r>
              <a:rPr lang="uk-UA" altLang="uk-UA" sz="4800" dirty="0" smtClean="0"/>
              <a:t/>
            </a:r>
            <a:br>
              <a:rPr lang="uk-UA" altLang="uk-UA" sz="4800" dirty="0" smtClean="0"/>
            </a:br>
            <a:r>
              <a:rPr lang="uk-UA" altLang="uk-UA" sz="4800" dirty="0" smtClean="0"/>
              <a:t>ЩОДО </a:t>
            </a:r>
            <a:r>
              <a:rPr lang="uk-UA" altLang="uk-UA" sz="4800" dirty="0" smtClean="0"/>
              <a:t>ПІДТРИМКИ </a:t>
            </a:r>
            <a:br>
              <a:rPr lang="uk-UA" altLang="uk-UA" sz="4800" dirty="0" smtClean="0"/>
            </a:br>
            <a:r>
              <a:rPr lang="uk-UA" altLang="uk-UA" sz="4800" dirty="0" smtClean="0"/>
              <a:t>ТА РОЗВИТКУ</a:t>
            </a:r>
            <a:br>
              <a:rPr lang="uk-UA" altLang="uk-UA" sz="4800" dirty="0" smtClean="0"/>
            </a:br>
            <a:r>
              <a:rPr lang="uk-UA" altLang="uk-UA" sz="4800" dirty="0" smtClean="0"/>
              <a:t>ІННОВАЦІЙНОЇ ДІЯЛЬНОСТІ</a:t>
            </a:r>
            <a:endParaRPr lang="ru-RU" altLang="uk-UA" sz="48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8088" y="6165304"/>
            <a:ext cx="7429500" cy="432048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856656" y="5803986"/>
            <a:ext cx="6192688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altLang="uk-UA" sz="1600" dirty="0">
                <a:solidFill>
                  <a:schemeClr val="tx1"/>
                </a:solidFill>
              </a:rPr>
              <a:t>Департамент інноваційної діяльності та трансферу технологій</a:t>
            </a:r>
            <a:endParaRPr lang="uk-UA" altLang="uk-UA" sz="16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557560"/>
            <a:ext cx="883285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ЗАВДАННЯ,  ЯКІ  НЕОБХІДНО  ВИРІШИТИ </a:t>
            </a:r>
          </a:p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ДЛЯ  РОЗВИТКУ  ІННОВАЦІЙНОЇ  ДІЯЛЬНОСТІ</a:t>
            </a:r>
            <a:endParaRPr lang="uk-UA" altLang="uk-UA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481888" y="6414789"/>
            <a:ext cx="2311400" cy="365125"/>
          </a:xfrm>
        </p:spPr>
        <p:txBody>
          <a:bodyPr/>
          <a:lstStyle/>
          <a:p>
            <a:pPr>
              <a:defRPr/>
            </a:pPr>
            <a:fld id="{95FFD85B-7061-4E79-ACC9-19A695A05921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69424" y="602341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61893900"/>
              </p:ext>
            </p:extLst>
          </p:nvPr>
        </p:nvGraphicFramePr>
        <p:xfrm>
          <a:off x="560512" y="1227666"/>
          <a:ext cx="8712968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5621790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557560"/>
            <a:ext cx="8832850" cy="49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3200" b="1" dirty="0" smtClean="0">
                <a:solidFill>
                  <a:schemeClr val="accent1"/>
                </a:solidFill>
                <a:latin typeface="+mj-lt"/>
              </a:rPr>
              <a:t>КЛЮЧОВІ  ЗМІНИ</a:t>
            </a:r>
            <a:endParaRPr lang="uk-UA" altLang="uk-UA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481888" y="6414789"/>
            <a:ext cx="2311400" cy="365125"/>
          </a:xfrm>
        </p:spPr>
        <p:txBody>
          <a:bodyPr/>
          <a:lstStyle/>
          <a:p>
            <a:pPr>
              <a:defRPr/>
            </a:pPr>
            <a:fld id="{95FFD85B-7061-4E79-ACC9-19A695A05921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69424" y="602341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936394437"/>
              </p:ext>
            </p:extLst>
          </p:nvPr>
        </p:nvGraphicFramePr>
        <p:xfrm>
          <a:off x="272480" y="1227666"/>
          <a:ext cx="9217024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900738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xfrm>
            <a:off x="488504" y="1422971"/>
            <a:ext cx="9001000" cy="4670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800" dirty="0" smtClean="0"/>
              <a:t>звільнення суб’єкта інноваційної діяльності від сплати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податку на прибуток </a:t>
            </a:r>
            <a:r>
              <a:rPr lang="uk-UA" sz="1800" dirty="0" smtClean="0"/>
              <a:t>отриманого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 продажу інноваційної продукції</a:t>
            </a:r>
            <a:r>
              <a:rPr lang="uk-UA" sz="1800" dirty="0" smtClean="0"/>
              <a:t>, в рамках реалізації інноваційного проекту, що включений до електронного реєстру інноваційних проектів, яким надається підтримка держави, у разі спрямування його на впровадження інновацій </a:t>
            </a:r>
            <a:r>
              <a:rPr lang="uk-UA" sz="1100" i="1" dirty="0" smtClean="0"/>
              <a:t>(пункт 2 частини 1 проекту Закону України «Про </a:t>
            </a:r>
            <a:r>
              <a:rPr lang="uk-UA" sz="1100" i="1" dirty="0"/>
              <a:t>внесення змін до Податкового кодексу </a:t>
            </a:r>
            <a:r>
              <a:rPr lang="uk-UA" sz="1100" i="1" dirty="0" smtClean="0"/>
              <a:t>України (</a:t>
            </a:r>
            <a:r>
              <a:rPr lang="uk-UA" sz="1100" i="1" dirty="0"/>
              <a:t>щодо стимулювання </a:t>
            </a:r>
            <a:r>
              <a:rPr lang="uk-UA" sz="1100" i="1" dirty="0" smtClean="0"/>
              <a:t>інновацій)»)</a:t>
            </a:r>
            <a:endParaRPr lang="uk-UA" altLang="uk-UA" sz="1100" i="1" dirty="0" smtClean="0"/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800" dirty="0" smtClean="0"/>
              <a:t>звільнення від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оподаткування коштів та інших активів</a:t>
            </a:r>
            <a:r>
              <a:rPr lang="uk-UA" sz="1800" dirty="0" smtClean="0"/>
              <a:t>,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залучені </a:t>
            </a:r>
            <a:r>
              <a:rPr lang="uk-UA" sz="1800" dirty="0" smtClean="0"/>
              <a:t>суб’єктом інноваційної діяльності для реалізації інноваційного проекту, що включений до електронного реєстру інноваційних проектів, яким надається підтримка держави, від Фонду розвитку інновацій або регіонального фонду розвитку інновацій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строк, що перевищує звітний податковий період </a:t>
            </a:r>
            <a:r>
              <a:rPr lang="uk-UA" sz="1100" i="1" dirty="0" smtClean="0"/>
              <a:t>(пункт </a:t>
            </a:r>
            <a:r>
              <a:rPr lang="uk-UA" sz="1100" i="1" dirty="0"/>
              <a:t>2 </a:t>
            </a:r>
            <a:r>
              <a:rPr lang="uk-UA" sz="1100" i="1" dirty="0" smtClean="0"/>
              <a:t>частини 1 </a:t>
            </a:r>
            <a:r>
              <a:rPr lang="uk-UA" sz="1100" i="1" dirty="0"/>
              <a:t>проекту Закону України «Про внесення змін до Податкового кодексу України (щодо стимулювання інновацій)»)</a:t>
            </a:r>
            <a:endParaRPr lang="uk-UA" altLang="uk-UA" sz="1100" i="1" dirty="0"/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800" dirty="0" smtClean="0"/>
              <a:t>звільнення від сплати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податку на додану вартість </a:t>
            </a:r>
            <a:r>
              <a:rPr lang="uk-UA" sz="1800" dirty="0" smtClean="0"/>
              <a:t>операцій з оплати вартості науково-дослідних і дослідницько-конструкторських робіт, що </a:t>
            </a:r>
            <a:r>
              <a:rPr lang="uk-UA" sz="1800" b="1" u="sng" dirty="0" smtClean="0"/>
              <a:t>виконуються вищим навчальним закладом та/або науковою установою</a:t>
            </a:r>
            <a:r>
              <a:rPr lang="uk-UA" sz="1800" dirty="0" smtClean="0"/>
              <a:t>, за кошти – виконавців інноваційних проектів (платники ПДВ), що включені до електронного реєстру інноваційних проектів, яким надається підтримка держави, венчурних ІСІ, Фонду розвитку інновацій, регіональних фондів розвитку інновацій </a:t>
            </a:r>
            <a:r>
              <a:rPr lang="uk-UA" sz="1100" i="1" dirty="0" smtClean="0"/>
              <a:t>(пункт 3 частини 1 </a:t>
            </a:r>
            <a:r>
              <a:rPr lang="uk-UA" sz="1100" i="1" dirty="0"/>
              <a:t>проекту Закону України «Про внесення змін до Податкового кодексу України (щодо стимулювання інновацій)»)</a:t>
            </a:r>
            <a:endParaRPr lang="uk-UA" altLang="uk-UA" sz="1100" i="1" dirty="0"/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uk-UA" altLang="uk-UA" sz="1800" dirty="0" smtClean="0">
              <a:latin typeface="Arial" charset="0"/>
            </a:endParaRPr>
          </a:p>
        </p:txBody>
      </p:sp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ВИДИ  ДЕРЖАВНОЇ  ПІДТРИМКИ  ІННОВАЦІЙНОЇ  ДІЯЛЬНОСТІ, </a:t>
            </a:r>
          </a:p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ЯКІ ПРОПОНУЄТЬСЯ ВВЕСТИ В ЗАКОНОДАВСТВО УКРАЇНИ</a:t>
            </a:r>
            <a:endParaRPr lang="uk-UA" altLang="uk-UA" sz="2400" b="1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69016" y="6414789"/>
            <a:ext cx="2311400" cy="365125"/>
          </a:xfrm>
        </p:spPr>
        <p:txBody>
          <a:bodyPr/>
          <a:lstStyle/>
          <a:p>
            <a:pPr>
              <a:defRPr/>
            </a:pPr>
            <a:fld id="{F5979AE4-28D4-476D-A1C9-BE80EF4993AB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97416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995409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xfrm>
            <a:off x="488504" y="1350962"/>
            <a:ext cx="9001000" cy="4670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000" dirty="0"/>
              <a:t>в</a:t>
            </a:r>
            <a:r>
              <a:rPr lang="uk-UA" sz="2000" dirty="0" smtClean="0"/>
              <a:t>икористання інститутів спільного інвестування шляхом їх орієнтації на інвестування в інноваційну діяльність (до складу активів ІСІ можуть включатись ОІВ, надається право органам державної влади та місцевого самоврядування на участь в ІСІ для впровадження інновацій) </a:t>
            </a:r>
            <a:r>
              <a:rPr lang="uk-UA" sz="1100" i="1" dirty="0" smtClean="0"/>
              <a:t>(пункти 1 і 8  частини першої розділу І проекту Закону України «Про </a:t>
            </a:r>
            <a:r>
              <a:rPr lang="uk-UA" sz="1100" i="1" dirty="0"/>
              <a:t>внесення змін до деяких законодавчих актів України щодо стимулювання </a:t>
            </a:r>
            <a:r>
              <a:rPr lang="uk-UA" sz="1100" i="1" dirty="0" smtClean="0"/>
              <a:t>інноваційної діяльності»)</a:t>
            </a:r>
            <a:endParaRPr lang="uk-UA" altLang="uk-UA" sz="1100" i="1" dirty="0" smtClean="0"/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2000" dirty="0"/>
              <a:t>с</a:t>
            </a:r>
            <a:r>
              <a:rPr lang="uk-UA" sz="2000" dirty="0" smtClean="0"/>
              <a:t>прощення механізму реалізації спільної діяльності за участі бюджетних установ  (ВНЗ, наукових установ) шляхом впровадження особливих умов публічно-приватного партнерства в сфері інноваційної діяльності </a:t>
            </a:r>
            <a:r>
              <a:rPr lang="uk-UA" sz="1100" i="1" dirty="0"/>
              <a:t>(розділ </a:t>
            </a:r>
            <a:r>
              <a:rPr lang="en-US" sz="1100" i="1" dirty="0"/>
              <a:t>VII </a:t>
            </a:r>
            <a:r>
              <a:rPr lang="uk-UA" sz="1100" i="1" dirty="0"/>
              <a:t>проекту Закону України «Про підтримку та розвиток інноваційної діяльності»</a:t>
            </a:r>
            <a:r>
              <a:rPr lang="uk-UA" sz="1100" i="1" dirty="0" smtClean="0"/>
              <a:t>)</a:t>
            </a:r>
            <a:endParaRPr lang="uk-UA" altLang="uk-UA" sz="1100" i="1" dirty="0"/>
          </a:p>
          <a:p>
            <a:pPr marL="0" indent="288000"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uk-UA" altLang="uk-UA" sz="1800" i="1" u="sng" dirty="0" smtClean="0"/>
              <a:t>Примітка:</a:t>
            </a:r>
            <a:r>
              <a:rPr lang="uk-UA" altLang="uk-UA" sz="1800" i="1" dirty="0" smtClean="0"/>
              <a:t> вводяться засади, форми </a:t>
            </a:r>
            <a:r>
              <a:rPr lang="uk-UA" sz="1800" i="1" dirty="0"/>
              <a:t>публічно-приватного партнерства у сфері інноваційної діяльності та </a:t>
            </a:r>
            <a:r>
              <a:rPr lang="uk-UA" sz="1800" i="1" dirty="0" smtClean="0"/>
              <a:t>фінансові відносини, </a:t>
            </a:r>
            <a:r>
              <a:rPr lang="uk-UA" sz="1800" i="1" dirty="0"/>
              <a:t>які виникають при такому </a:t>
            </a:r>
            <a:r>
              <a:rPr lang="uk-UA" sz="1800" i="1" dirty="0" smtClean="0"/>
              <a:t>партнерстві. Передбачається </a:t>
            </a:r>
            <a:r>
              <a:rPr lang="uk-UA" sz="1800" i="1" u="sng" dirty="0" smtClean="0"/>
              <a:t>спрощення процедури погодження </a:t>
            </a:r>
            <a:r>
              <a:rPr lang="uk-UA" sz="1800" i="1" dirty="0" smtClean="0"/>
              <a:t>рамкового договору («</a:t>
            </a:r>
            <a:r>
              <a:rPr lang="uk-UA" sz="1800" i="1" dirty="0" err="1" smtClean="0"/>
              <a:t>договору</a:t>
            </a:r>
            <a:r>
              <a:rPr lang="uk-UA" sz="1800" i="1" dirty="0" smtClean="0"/>
              <a:t> про спільну діяльність») шляхом передачі повноважень від КМУ до органу управління майном.</a:t>
            </a:r>
            <a:endParaRPr lang="uk-UA" altLang="uk-UA" sz="1800" i="1" dirty="0" smtClean="0"/>
          </a:p>
        </p:txBody>
      </p:sp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altLang="uk-UA" sz="2400" dirty="0" smtClean="0">
                <a:solidFill>
                  <a:schemeClr val="accent1"/>
                </a:solidFill>
                <a:latin typeface="+mj-lt"/>
              </a:rPr>
              <a:t>МЕХАНІЗМ ЗАЛУЧЕННЯ КОШТІВ ВІТЧИЗНЯНИХ ІНВЕСТОРІВ У ІНВЕСТУВАННЯ В ІННОВАЦІЇ</a:t>
            </a:r>
            <a:endParaRPr lang="uk-UA" altLang="uk-UA" sz="2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300" b="1" dirty="0" smtClean="0"/>
              <a:t>Міністерство освіти і науки України</a:t>
            </a:r>
            <a:endParaRPr lang="ru-RU" altLang="uk-UA" sz="23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481888" y="6381328"/>
            <a:ext cx="2311400" cy="365125"/>
          </a:xfrm>
        </p:spPr>
        <p:txBody>
          <a:bodyPr/>
          <a:lstStyle/>
          <a:p>
            <a:pPr>
              <a:defRPr/>
            </a:pPr>
            <a:fld id="{B573132F-3903-4878-8106-CEAFC4DF5220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97416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53305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xfrm>
            <a:off x="488504" y="1772816"/>
            <a:ext cx="9001000" cy="43924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800" dirty="0"/>
              <a:t>звільнення від сплати податку на додану вартість операцій з оплати вартості науково-дослідних і дослідницько-конструкторських робіт, що </a:t>
            </a:r>
            <a:r>
              <a:rPr lang="uk-UA" sz="1800" b="1" dirty="0"/>
              <a:t>виконуються вищим навчальним закладом та/або науковою установою</a:t>
            </a:r>
            <a:r>
              <a:rPr lang="uk-UA" sz="1800" dirty="0"/>
              <a:t>, за кошти – виконавців інноваційних проектів (платники ПДВ), що включені до електронного реєстру інноваційних проектів, яким надається підтримка держави, венчурних ІСІ, Фонду розвитку інновацій, регіональних фондів розвитку </a:t>
            </a:r>
            <a:r>
              <a:rPr lang="uk-UA" sz="1100" dirty="0" smtClean="0"/>
              <a:t>інновацій </a:t>
            </a:r>
            <a:r>
              <a:rPr lang="uk-UA" sz="1100" i="1" dirty="0"/>
              <a:t>(пункт 3 частини 1 проекту Закону України «Про внесення змін до Податкового кодексу України (щодо стимулювання інновацій)»)</a:t>
            </a:r>
            <a:endParaRPr lang="uk-UA" altLang="uk-UA" sz="1100" i="1" dirty="0"/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uk-UA" sz="1800" dirty="0" smtClean="0"/>
              <a:t>надати право бюджетним установам (ВНЗ, науковим установа) отримувати кошти у </a:t>
            </a:r>
            <a:r>
              <a:rPr lang="uk-UA" sz="1800" dirty="0"/>
              <a:t>вигляді дивідендів, розпорядження частками (акціями) у статутних капіталах господарських </a:t>
            </a:r>
            <a:r>
              <a:rPr lang="uk-UA" sz="1800" dirty="0" smtClean="0"/>
              <a:t>товариств </a:t>
            </a:r>
            <a:r>
              <a:rPr lang="uk-UA" sz="1100" i="1" dirty="0"/>
              <a:t>(пункт 1 частини першої проекту Закону України «Про внесення змін до Бюджетного кодексу України (щодо стимулювання інновацій)»)</a:t>
            </a:r>
            <a:endParaRPr lang="uk-UA" altLang="uk-UA" sz="1100" i="1" dirty="0"/>
          </a:p>
          <a:p>
            <a:pPr marL="273600" indent="0" algn="just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uk-UA" sz="1800" i="1" u="sng" dirty="0" smtClean="0"/>
              <a:t>Примітка:</a:t>
            </a:r>
            <a:r>
              <a:rPr lang="uk-UA" sz="1800" i="1" dirty="0" smtClean="0"/>
              <a:t> на сьогодні законодавством </a:t>
            </a:r>
            <a:r>
              <a:rPr lang="uk-UA" sz="1800" i="1" dirty="0"/>
              <a:t>України </a:t>
            </a:r>
            <a:r>
              <a:rPr lang="uk-UA" sz="1800" i="1" dirty="0" smtClean="0"/>
              <a:t>(Закони </a:t>
            </a:r>
            <a:r>
              <a:rPr lang="uk-UA" sz="1800" i="1" dirty="0"/>
              <a:t>України «Про вищу освіту», «Про наукові парки</a:t>
            </a:r>
            <a:r>
              <a:rPr lang="uk-UA" sz="1800" i="1" dirty="0" smtClean="0"/>
              <a:t>») надано право бюджетним установам (ВНЗ, науковим установам) </a:t>
            </a:r>
            <a:r>
              <a:rPr lang="uk-UA" sz="1800" i="1" dirty="0"/>
              <a:t>вносити </a:t>
            </a:r>
            <a:r>
              <a:rPr lang="uk-UA" sz="1800" i="1" dirty="0" smtClean="0"/>
              <a:t>об'єкти </a:t>
            </a:r>
            <a:r>
              <a:rPr lang="uk-UA" sz="1800" i="1" dirty="0"/>
              <a:t>інтелектуальної власності, що створені за бюджетні </a:t>
            </a:r>
            <a:r>
              <a:rPr lang="uk-UA" sz="1800" i="1" dirty="0" smtClean="0"/>
              <a:t>кошти, до </a:t>
            </a:r>
            <a:r>
              <a:rPr lang="uk-UA" sz="1800" i="1" dirty="0"/>
              <a:t>статутних </a:t>
            </a:r>
            <a:r>
              <a:rPr lang="uk-UA" sz="1800" i="1" dirty="0" smtClean="0"/>
              <a:t>капіталів суб'єктів господарювання. Разом з цим, в законодавстві відсутній зворотній зв’язок щодо отримання вигод від внесення ОІВ до статутних капіталів.</a:t>
            </a:r>
            <a:endParaRPr lang="uk-UA" altLang="uk-UA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114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МЕХАНІЗМ  СТИМУЛЮВАННЯ  БЮДЖЕТНИХ  УСТАНОВ  (ВНЗ, НАУКОВІ УСТАНОВИ)  ДО  КОМЕРЦІАЛІЗАЦЇ  РЕЗУЛЬТАТІВ  НАУКОВО-ТЕХНІЧНОЇ ДІЯЛЬНОСТІ</a:t>
            </a:r>
            <a:endParaRPr lang="uk-UA" altLang="uk-UA" sz="2400" b="1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300" b="1" dirty="0" smtClean="0"/>
              <a:t>Міністерство освіти і науки України</a:t>
            </a:r>
            <a:endParaRPr lang="ru-RU" altLang="uk-UA" sz="23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481888" y="6414789"/>
            <a:ext cx="2311400" cy="365125"/>
          </a:xfrm>
        </p:spPr>
        <p:txBody>
          <a:bodyPr/>
          <a:lstStyle/>
          <a:p>
            <a:pPr>
              <a:defRPr/>
            </a:pPr>
            <a:fld id="{FB54DDA6-2C27-4363-B8D6-45E10942AE4A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409384" y="5800179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109439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260648"/>
            <a:ext cx="8832850" cy="927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МОДЕЛЬ БЮДЖЕТНОГО  </a:t>
            </a:r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ФІНАНСУВАННЯ</a:t>
            </a:r>
          </a:p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ІННОВАЦІЙНОЇ  ДІЯЛЬНОСТІ</a:t>
            </a:r>
            <a:endParaRPr lang="uk-UA" altLang="uk-UA" sz="2400" b="1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08784" y="1412776"/>
            <a:ext cx="3024188" cy="60016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Загальний фонд</a:t>
            </a:r>
          </a:p>
          <a:p>
            <a:pPr>
              <a:spcBef>
                <a:spcPts val="6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Державного бюджету України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648569" y="4221088"/>
            <a:ext cx="3744913" cy="769441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uk-UA" altLang="uk-UA" sz="1600" b="1" dirty="0" smtClean="0">
                <a:solidFill>
                  <a:schemeClr val="tx1"/>
                </a:solidFill>
                <a:latin typeface="+mn-lt"/>
              </a:rPr>
              <a:t>Фонд Розвитку Інновацій</a:t>
            </a:r>
          </a:p>
          <a:p>
            <a:r>
              <a:rPr lang="uk-UA" altLang="uk-UA" sz="1400" dirty="0" smtClean="0">
                <a:solidFill>
                  <a:schemeClr val="tx1"/>
                </a:solidFill>
                <a:latin typeface="+mn-lt"/>
              </a:rPr>
              <a:t>Госпрозрахункова установа (операційні витрати за рахунок держбюджету)</a:t>
            </a:r>
            <a:endParaRPr lang="uk-UA" altLang="uk-UA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008932" y="2312852"/>
            <a:ext cx="3024188" cy="1492716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1400" b="1" dirty="0">
                <a:solidFill>
                  <a:schemeClr val="tx1"/>
                </a:solidFill>
              </a:rPr>
              <a:t>Д</a:t>
            </a:r>
            <a:r>
              <a:rPr lang="uk-UA" sz="1400" b="1" dirty="0" smtClean="0">
                <a:solidFill>
                  <a:schemeClr val="tx1"/>
                </a:solidFill>
              </a:rPr>
              <a:t>ержавний </a:t>
            </a:r>
            <a:r>
              <a:rPr lang="uk-UA" sz="1400" b="1" dirty="0">
                <a:solidFill>
                  <a:schemeClr val="tx1"/>
                </a:solidFill>
              </a:rPr>
              <a:t>фонд інноваційного </a:t>
            </a:r>
            <a:r>
              <a:rPr lang="uk-UA" sz="1400" b="1" dirty="0" smtClean="0">
                <a:solidFill>
                  <a:schemeClr val="tx1"/>
                </a:solidFill>
              </a:rPr>
              <a:t>розвитку</a:t>
            </a:r>
          </a:p>
          <a:p>
            <a:pPr>
              <a:spcBef>
                <a:spcPct val="50000"/>
              </a:spcBef>
            </a:pPr>
            <a:r>
              <a:rPr lang="uk-UA" sz="1400" dirty="0" smtClean="0">
                <a:solidFill>
                  <a:schemeClr val="tx1"/>
                </a:solidFill>
              </a:rPr>
              <a:t>Є складовою частиною загального фонду державного бюджету з обсягом 0,3% доходів </a:t>
            </a:r>
            <a:r>
              <a:rPr lang="uk-UA" sz="1400" dirty="0">
                <a:solidFill>
                  <a:schemeClr val="tx1"/>
                </a:solidFill>
              </a:rPr>
              <a:t>загального фонду проекту Державного бюджету </a:t>
            </a:r>
            <a:endParaRPr lang="uk-UA" altLang="uk-UA" sz="1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268850" y="2012940"/>
            <a:ext cx="360040" cy="299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трелка вниз 2"/>
          <p:cNvSpPr/>
          <p:nvPr/>
        </p:nvSpPr>
        <p:spPr>
          <a:xfrm>
            <a:off x="4322967" y="3805568"/>
            <a:ext cx="396118" cy="415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0" y="3969060"/>
            <a:ext cx="2072680" cy="105805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Фінансування (гранти, позики) інноваційних проектів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6393482" y="4365104"/>
            <a:ext cx="57574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Овал 12"/>
          <p:cNvSpPr/>
          <p:nvPr/>
        </p:nvSpPr>
        <p:spPr>
          <a:xfrm>
            <a:off x="7041232" y="3861048"/>
            <a:ext cx="2808312" cy="12961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Створення об'єктів інноваційної інфраструктури (бізнес-інкубатори, інноваційні центри, регіональні фонди розвитку інновацій) 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322819" y="4990528"/>
            <a:ext cx="396118" cy="238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Овал 14"/>
          <p:cNvSpPr/>
          <p:nvPr/>
        </p:nvSpPr>
        <p:spPr>
          <a:xfrm>
            <a:off x="2648569" y="5229200"/>
            <a:ext cx="3744913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Створення ІСІ, інвестування в активи ІСІ, внесення нематеріальних активів (винаходи, корисні моделі) до активів ІСІ 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10800000">
            <a:off x="2072680" y="4342244"/>
            <a:ext cx="575888" cy="310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6687405" y="2582662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>
                <a:solidFill>
                  <a:schemeClr val="tx1"/>
                </a:solidFill>
              </a:rPr>
              <a:t>концентрація ресурсів у одного розпорядника бюджетних коштів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5889104" y="3059210"/>
            <a:ext cx="1368152" cy="1161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54088" y="6404148"/>
            <a:ext cx="2311400" cy="365125"/>
          </a:xfrm>
        </p:spPr>
        <p:txBody>
          <a:bodyPr/>
          <a:lstStyle/>
          <a:p>
            <a:pPr>
              <a:defRPr/>
            </a:pPr>
            <a:fld id="{9882D3AD-3A68-48CD-A9FD-9BEF2F8F7B48}" type="datetime1">
              <a:rPr lang="uk-UA" smtClean="0"/>
              <a:t>09.12.2015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60512" y="1124744"/>
            <a:ext cx="8784976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100" i="1" dirty="0">
                <a:solidFill>
                  <a:schemeClr val="tx1"/>
                </a:solidFill>
              </a:rPr>
              <a:t>(</a:t>
            </a:r>
            <a:r>
              <a:rPr lang="uk-UA" sz="1100" i="1" dirty="0" smtClean="0">
                <a:solidFill>
                  <a:schemeClr val="tx1"/>
                </a:solidFill>
              </a:rPr>
              <a:t>пункти 2 і 3 </a:t>
            </a:r>
            <a:r>
              <a:rPr lang="uk-UA" sz="1100" i="1" dirty="0">
                <a:solidFill>
                  <a:schemeClr val="tx1"/>
                </a:solidFill>
              </a:rPr>
              <a:t>частини першої проекту Закону України «Про внесення змін до Бюджетного кодексу України (щодо стимулювання інновацій)»)</a:t>
            </a:r>
            <a:endParaRPr lang="uk-UA" altLang="uk-UA" sz="1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9569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13544"/>
            <a:ext cx="8784976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СИСТЕМА  ФОРМУВАННЯ  ПРІОРИТЕТНИХ  НАПРЯМІВ</a:t>
            </a:r>
          </a:p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Impact" pitchFamily="34" charset="0"/>
              </a:rPr>
              <a:t>ІННОВАЦІЙНОЇ  ДІЯЛЬНОСТІ</a:t>
            </a:r>
            <a:endParaRPr lang="uk-UA" altLang="uk-UA" sz="2400" b="1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15268" y="1823338"/>
            <a:ext cx="4104456" cy="3878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Стратегічні пріоритетні напрями інноваційної діяльності </a:t>
            </a:r>
          </a:p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(7 пріоритетів)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96816" y="2471410"/>
            <a:ext cx="3168352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Середньострокові пріоритетні напрями інноваційної діяльності загальнодержавного рівня </a:t>
            </a:r>
          </a:p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(53 пріоритети)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94838" y="1412776"/>
            <a:ext cx="2916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solidFill>
                  <a:schemeClr val="accent1"/>
                </a:solidFill>
              </a:rPr>
              <a:t>Діюча система</a:t>
            </a:r>
            <a:endParaRPr lang="uk-UA" sz="1600" b="1" dirty="0">
              <a:solidFill>
                <a:schemeClr val="accent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4518" y="3263498"/>
            <a:ext cx="28803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000" b="1" dirty="0" smtClean="0">
                <a:solidFill>
                  <a:schemeClr val="tx1"/>
                </a:solidFill>
              </a:rPr>
              <a:t>Середньострокові пріоритетні напрями </a:t>
            </a:r>
            <a:r>
              <a:rPr lang="uk-UA" sz="1000" b="1" dirty="0">
                <a:solidFill>
                  <a:schemeClr val="tx1"/>
                </a:solidFill>
              </a:rPr>
              <a:t>інноваційної діяльності галузевого </a:t>
            </a:r>
            <a:r>
              <a:rPr lang="uk-UA" sz="1000" b="1" dirty="0" smtClean="0">
                <a:solidFill>
                  <a:schemeClr val="tx1"/>
                </a:solidFill>
              </a:rPr>
              <a:t>рівня</a:t>
            </a:r>
          </a:p>
          <a:p>
            <a:r>
              <a:rPr lang="uk-UA" sz="1000" b="1" dirty="0" smtClean="0">
                <a:solidFill>
                  <a:schemeClr val="tx1"/>
                </a:solidFill>
              </a:rPr>
              <a:t>(103 пріоритети)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65168" y="3252842"/>
            <a:ext cx="28803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000" b="1" dirty="0" smtClean="0">
                <a:solidFill>
                  <a:schemeClr val="tx1"/>
                </a:solidFill>
              </a:rPr>
              <a:t>Середньострокові пріоритетні напрями </a:t>
            </a:r>
            <a:r>
              <a:rPr lang="uk-UA" sz="1000" b="1" dirty="0">
                <a:solidFill>
                  <a:schemeClr val="tx1"/>
                </a:solidFill>
              </a:rPr>
              <a:t>інноваційної діяльності </a:t>
            </a:r>
            <a:r>
              <a:rPr lang="uk-UA" sz="1000" b="1" dirty="0" smtClean="0">
                <a:solidFill>
                  <a:schemeClr val="tx1"/>
                </a:solidFill>
              </a:rPr>
              <a:t>регіонального рівня</a:t>
            </a:r>
          </a:p>
          <a:p>
            <a:r>
              <a:rPr lang="uk-UA" sz="1000" b="1" dirty="0" smtClean="0">
                <a:solidFill>
                  <a:schemeClr val="tx1"/>
                </a:solidFill>
              </a:rPr>
              <a:t>(відсутні дані)</a:t>
            </a:r>
            <a:endParaRPr lang="uk-UA" sz="1000" b="1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>
            <a:endCxn id="22" idx="0"/>
          </p:cNvCxnSpPr>
          <p:nvPr/>
        </p:nvCxnSpPr>
        <p:spPr>
          <a:xfrm flipH="1">
            <a:off x="2054678" y="2211214"/>
            <a:ext cx="1098122" cy="1052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23" idx="0"/>
          </p:cNvCxnSpPr>
          <p:nvPr/>
        </p:nvCxnSpPr>
        <p:spPr>
          <a:xfrm>
            <a:off x="6609184" y="2214270"/>
            <a:ext cx="1296144" cy="1038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8" idx="2"/>
            <a:endCxn id="20" idx="0"/>
          </p:cNvCxnSpPr>
          <p:nvPr/>
        </p:nvCxnSpPr>
        <p:spPr>
          <a:xfrm>
            <a:off x="4867496" y="2211214"/>
            <a:ext cx="13496" cy="260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603739" y="2831450"/>
            <a:ext cx="693077" cy="418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1" name="Прямая со стрелкой 15360"/>
          <p:cNvCxnSpPr>
            <a:stCxn id="20" idx="3"/>
          </p:cNvCxnSpPr>
          <p:nvPr/>
        </p:nvCxnSpPr>
        <p:spPr>
          <a:xfrm>
            <a:off x="6465168" y="2759442"/>
            <a:ext cx="454556" cy="490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6" name="Прямая соединительная линия 15365"/>
          <p:cNvCxnSpPr/>
          <p:nvPr/>
        </p:nvCxnSpPr>
        <p:spPr>
          <a:xfrm>
            <a:off x="128464" y="3933056"/>
            <a:ext cx="94330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03739" y="3954542"/>
            <a:ext cx="4509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solidFill>
                  <a:schemeClr val="accent1"/>
                </a:solidFill>
              </a:rPr>
              <a:t>Нова система</a:t>
            </a:r>
            <a:endParaRPr lang="uk-UA" sz="1600" b="1" dirty="0">
              <a:solidFill>
                <a:schemeClr val="accent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815268" y="4365104"/>
            <a:ext cx="4104456" cy="387876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Стратегічні пріоритетні напрями інноваційної діяльності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76536" y="5229200"/>
            <a:ext cx="3168352" cy="57606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Середньострокові пріоритетні напрями інноваційної діяльності загальнодержавного рівня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393160" y="5229200"/>
            <a:ext cx="2880320" cy="57606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000" b="1" dirty="0" smtClean="0">
                <a:solidFill>
                  <a:schemeClr val="tx1"/>
                </a:solidFill>
              </a:rPr>
              <a:t>Середньострокові пріоритетні напрями </a:t>
            </a:r>
            <a:r>
              <a:rPr lang="uk-UA" sz="1000" b="1" dirty="0">
                <a:solidFill>
                  <a:schemeClr val="tx1"/>
                </a:solidFill>
              </a:rPr>
              <a:t>інноваційної діяльності </a:t>
            </a:r>
            <a:r>
              <a:rPr lang="uk-UA" sz="1000" b="1" dirty="0" smtClean="0">
                <a:solidFill>
                  <a:schemeClr val="tx1"/>
                </a:solidFill>
              </a:rPr>
              <a:t>регіонального рівня</a:t>
            </a:r>
          </a:p>
        </p:txBody>
      </p:sp>
      <p:cxnSp>
        <p:nvCxnSpPr>
          <p:cNvPr id="45" name="Прямая со стрелкой 44"/>
          <p:cNvCxnSpPr>
            <a:stCxn id="40" idx="2"/>
            <a:endCxn id="43" idx="0"/>
          </p:cNvCxnSpPr>
          <p:nvPr/>
        </p:nvCxnSpPr>
        <p:spPr>
          <a:xfrm>
            <a:off x="4867496" y="4752980"/>
            <a:ext cx="2965824" cy="476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40" idx="2"/>
            <a:endCxn id="41" idx="0"/>
          </p:cNvCxnSpPr>
          <p:nvPr/>
        </p:nvCxnSpPr>
        <p:spPr>
          <a:xfrm flipH="1">
            <a:off x="2360712" y="4752980"/>
            <a:ext cx="2506784" cy="4762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41" idx="3"/>
            <a:endCxn id="43" idx="1"/>
          </p:cNvCxnSpPr>
          <p:nvPr/>
        </p:nvCxnSpPr>
        <p:spPr>
          <a:xfrm>
            <a:off x="3944888" y="5517232"/>
            <a:ext cx="24482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65588" y="6414789"/>
            <a:ext cx="2311400" cy="365125"/>
          </a:xfrm>
        </p:spPr>
        <p:txBody>
          <a:bodyPr/>
          <a:lstStyle/>
          <a:p>
            <a:pPr>
              <a:defRPr/>
            </a:pPr>
            <a:fld id="{2B139B1D-B547-41B2-B084-D41355083F50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985448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60512" y="1052736"/>
            <a:ext cx="8784976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1100" i="1" dirty="0" smtClean="0">
                <a:solidFill>
                  <a:schemeClr val="tx1"/>
                </a:solidFill>
              </a:rPr>
              <a:t>(розділ </a:t>
            </a:r>
            <a:r>
              <a:rPr lang="en-US" sz="1100" i="1" dirty="0" smtClean="0">
                <a:solidFill>
                  <a:schemeClr val="tx1"/>
                </a:solidFill>
              </a:rPr>
              <a:t>IV </a:t>
            </a:r>
            <a:r>
              <a:rPr lang="uk-UA" sz="1100" i="1" dirty="0" smtClean="0">
                <a:solidFill>
                  <a:schemeClr val="tx1"/>
                </a:solidFill>
              </a:rPr>
              <a:t>проекту </a:t>
            </a:r>
            <a:r>
              <a:rPr lang="uk-UA" sz="1100" i="1" dirty="0">
                <a:solidFill>
                  <a:schemeClr val="tx1"/>
                </a:solidFill>
              </a:rPr>
              <a:t>Закону України </a:t>
            </a:r>
            <a:r>
              <a:rPr lang="uk-UA" sz="1100" i="1" dirty="0" smtClean="0">
                <a:solidFill>
                  <a:schemeClr val="tx1"/>
                </a:solidFill>
              </a:rPr>
              <a:t>«</a:t>
            </a:r>
            <a:r>
              <a:rPr lang="uk-UA" sz="1100" i="1" dirty="0">
                <a:solidFill>
                  <a:schemeClr val="tx1"/>
                </a:solidFill>
              </a:rPr>
              <a:t>Про підтримку та розвиток інноваційної діяльності</a:t>
            </a:r>
            <a:r>
              <a:rPr lang="uk-UA" sz="1100" i="1" dirty="0" smtClean="0">
                <a:solidFill>
                  <a:schemeClr val="tx1"/>
                </a:solidFill>
              </a:rPr>
              <a:t>»)</a:t>
            </a:r>
            <a:endParaRPr lang="uk-UA" altLang="uk-UA" sz="1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689759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 flipH="1">
            <a:off x="2504281" y="3158233"/>
            <a:ext cx="794" cy="1350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15" name="Rectangle 3"/>
          <p:cNvSpPr>
            <a:spLocks noGrp="1"/>
          </p:cNvSpPr>
          <p:nvPr>
            <p:ph type="title"/>
          </p:nvPr>
        </p:nvSpPr>
        <p:spPr>
          <a:xfrm>
            <a:off x="704850" y="260648"/>
            <a:ext cx="8424863" cy="863377"/>
          </a:xfrm>
        </p:spPr>
        <p:txBody>
          <a:bodyPr/>
          <a:lstStyle/>
          <a:p>
            <a:pPr algn="ctr"/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</a:t>
            </a:r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ПІДТРИМКИ </a:t>
            </a:r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ІННОВАЦІЙ  ЧЕРЕЗ  ФОНД  РОЗВИТКУ  ІННОВАЦІЙ </a:t>
            </a:r>
            <a:endParaRPr lang="uk-UA" altLang="uk-UA" sz="2400" i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00025" y="1388676"/>
            <a:ext cx="3024188" cy="60016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Загальний фонд</a:t>
            </a:r>
          </a:p>
          <a:p>
            <a:pPr>
              <a:spcBef>
                <a:spcPts val="6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Державного бюджету України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657600" y="1341438"/>
            <a:ext cx="5688013" cy="3143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Інноваційні проекти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304928" y="3644900"/>
            <a:ext cx="3672408" cy="8002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1600" b="1" dirty="0" smtClean="0">
                <a:solidFill>
                  <a:schemeClr val="tx1"/>
                </a:solidFill>
                <a:latin typeface="Arial" charset="0"/>
              </a:rPr>
              <a:t>Незалежна експертиза проектів </a:t>
            </a:r>
            <a:endParaRPr lang="uk-UA" altLang="uk-UA" sz="1600" b="1" dirty="0">
              <a:solidFill>
                <a:schemeClr val="tx1"/>
              </a:solidFill>
              <a:latin typeface="Arial" charset="0"/>
            </a:endParaRPr>
          </a:p>
          <a:p>
            <a:pPr algn="l"/>
            <a:r>
              <a:rPr lang="uk-UA" sz="1000" dirty="0" smtClean="0">
                <a:solidFill>
                  <a:schemeClr val="tx1"/>
                </a:solidFill>
              </a:rPr>
              <a:t>(здійснюють установи</a:t>
            </a:r>
            <a:r>
              <a:rPr lang="uk-UA" sz="1000" dirty="0">
                <a:solidFill>
                  <a:schemeClr val="tx1"/>
                </a:solidFill>
              </a:rPr>
              <a:t>, організації, які акредитовані відповідно до Закону України “Про наукову і науково-технічну експертизу</a:t>
            </a:r>
            <a:r>
              <a:rPr lang="uk-UA" sz="1000" dirty="0" smtClean="0">
                <a:solidFill>
                  <a:schemeClr val="tx1"/>
                </a:solidFill>
              </a:rPr>
              <a:t>”)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488505" y="4509120"/>
            <a:ext cx="3528392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altLang="uk-UA" sz="1600" b="1" dirty="0" smtClean="0">
                <a:solidFill>
                  <a:schemeClr val="tx1"/>
                </a:solidFill>
                <a:latin typeface="+mn-lt"/>
              </a:rPr>
              <a:t>Фонд Розвитку Інновацій</a:t>
            </a:r>
          </a:p>
          <a:p>
            <a:r>
              <a:rPr lang="uk-UA" altLang="uk-UA" sz="1400" dirty="0" smtClean="0">
                <a:solidFill>
                  <a:schemeClr val="tx1"/>
                </a:solidFill>
                <a:latin typeface="+mn-lt"/>
              </a:rPr>
              <a:t>(через проведення конкурсу за конкретним видом підтримки)</a:t>
            </a:r>
            <a:endParaRPr lang="uk-UA" altLang="uk-UA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68301" y="5445224"/>
            <a:ext cx="8257107" cy="5847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uk-UA" sz="1600" dirty="0" smtClean="0">
                <a:solidFill>
                  <a:schemeClr val="tx1"/>
                </a:solidFill>
                <a:latin typeface="+mn-lt"/>
              </a:rPr>
              <a:t>Включення до </a:t>
            </a:r>
            <a:r>
              <a:rPr lang="uk-UA" sz="1600" dirty="0">
                <a:solidFill>
                  <a:schemeClr val="tx1"/>
                </a:solidFill>
                <a:latin typeface="+mn-lt"/>
              </a:rPr>
              <a:t>електронного реєстру інноваційних проектів, яким надається підтримка </a:t>
            </a:r>
            <a:r>
              <a:rPr lang="uk-UA" sz="1600" dirty="0" smtClean="0">
                <a:solidFill>
                  <a:schemeClr val="tx1"/>
                </a:solidFill>
                <a:latin typeface="+mn-lt"/>
              </a:rPr>
              <a:t>держави </a:t>
            </a:r>
            <a:r>
              <a:rPr lang="uk-UA" sz="1200" dirty="0" smtClean="0">
                <a:solidFill>
                  <a:schemeClr val="tx1"/>
                </a:solidFill>
                <a:latin typeface="+mn-lt"/>
              </a:rPr>
              <a:t>у разі кваліфікування проекту інноваційним за результатами науково-технічної експертизи</a:t>
            </a:r>
            <a:r>
              <a:rPr lang="uk-UA" altLang="uk-UA" sz="12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uk-UA" altLang="uk-UA" sz="12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uk-UA" altLang="uk-UA" sz="1200" dirty="0">
                <a:solidFill>
                  <a:schemeClr val="tx1"/>
                </a:solidFill>
                <a:latin typeface="+mn-lt"/>
              </a:rPr>
              <a:t>веде </a:t>
            </a:r>
            <a:r>
              <a:rPr lang="uk-UA" altLang="uk-UA" sz="1200" dirty="0" smtClean="0">
                <a:solidFill>
                  <a:schemeClr val="tx1"/>
                </a:solidFill>
                <a:latin typeface="+mn-lt"/>
              </a:rPr>
              <a:t>МОН)</a:t>
            </a:r>
            <a:endParaRPr lang="uk-UA" altLang="uk-UA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4232275" y="1916113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8205584" y="2865843"/>
            <a:ext cx="144016" cy="257938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  <a:gd name="connsiteX0" fmla="*/ 0 w 0"/>
              <a:gd name="connsiteY0" fmla="*/ 0 h 10000"/>
              <a:gd name="connsiteX1" fmla="*/ 10000 w 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0000">
                <a:moveTo>
                  <a:pt x="0" y="0"/>
                </a:moveTo>
                <a:lnTo>
                  <a:pt x="10000" y="100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3801095" y="2765817"/>
            <a:ext cx="0" cy="17433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200025" y="2044005"/>
            <a:ext cx="3024188" cy="138499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1400" dirty="0">
                <a:solidFill>
                  <a:schemeClr val="tx1"/>
                </a:solidFill>
              </a:rPr>
              <a:t>Д</a:t>
            </a:r>
            <a:r>
              <a:rPr lang="uk-UA" sz="1400" dirty="0" smtClean="0">
                <a:solidFill>
                  <a:schemeClr val="tx1"/>
                </a:solidFill>
              </a:rPr>
              <a:t>ержавний </a:t>
            </a:r>
            <a:r>
              <a:rPr lang="uk-UA" sz="1400" dirty="0">
                <a:solidFill>
                  <a:schemeClr val="tx1"/>
                </a:solidFill>
              </a:rPr>
              <a:t>фонд інноваційного </a:t>
            </a:r>
            <a:r>
              <a:rPr lang="uk-UA" sz="1400" dirty="0" smtClean="0">
                <a:solidFill>
                  <a:schemeClr val="tx1"/>
                </a:solidFill>
              </a:rPr>
              <a:t>розвитку (входить до складу загального фонду державного бюджету) – 0,3% </a:t>
            </a:r>
            <a:r>
              <a:rPr lang="uk-UA" sz="1400" dirty="0">
                <a:solidFill>
                  <a:schemeClr val="tx1"/>
                </a:solidFill>
              </a:rPr>
              <a:t>обсягу доходів загального фонду проекту Державного бюджету </a:t>
            </a:r>
            <a:endParaRPr lang="uk-UA" altLang="uk-UA" sz="1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3657600" y="1773238"/>
            <a:ext cx="5688013" cy="109260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uk-UA" altLang="uk-UA" sz="1000" b="1" dirty="0">
                <a:solidFill>
                  <a:schemeClr val="tx1"/>
                </a:solidFill>
                <a:latin typeface="+mn-lt"/>
              </a:rPr>
              <a:t>які претендують на державну підтримку: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/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Фінансування з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ДБ  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/>
            <a:r>
              <a:rPr lang="uk-UA" altLang="uk-UA" sz="1000" i="1" dirty="0" err="1">
                <a:solidFill>
                  <a:schemeClr val="tx1"/>
                </a:solidFill>
                <a:latin typeface="+mn-lt"/>
              </a:rPr>
              <a:t>Співфінансування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 з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ДБ 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/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Повна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або часткова компенсація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за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рахунок коштів державного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бюджету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відсотків за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кредитами, витрат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суб'єктів господарювання для реалізації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інноваційних проектів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uk-UA" altLang="uk-UA" sz="1000" b="1" dirty="0" smtClean="0">
                <a:solidFill>
                  <a:schemeClr val="tx1"/>
                </a:solidFill>
                <a:latin typeface="+mn-lt"/>
              </a:rPr>
              <a:t>подаються суб'єктами господарювання</a:t>
            </a:r>
            <a:endParaRPr lang="uk-UA" altLang="uk-UA" sz="1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6465168" y="2865843"/>
            <a:ext cx="0" cy="7790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6104830" y="2865843"/>
            <a:ext cx="793" cy="7790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8133130" y="4189969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3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6392936" y="3097407"/>
            <a:ext cx="144463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2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6033393" y="3097408"/>
            <a:ext cx="144463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3728864" y="3634104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6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2432050" y="3573463"/>
            <a:ext cx="144463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5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 flipV="1">
            <a:off x="8481615" y="2865844"/>
            <a:ext cx="0" cy="25793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8409384" y="4218040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4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2" name="Дата 1"/>
          <p:cNvSpPr>
            <a:spLocks noGrp="1" noChangeAspect="1"/>
          </p:cNvSpPr>
          <p:nvPr>
            <p:ph type="dt" sz="half" idx="10"/>
          </p:nvPr>
        </p:nvSpPr>
        <p:spPr>
          <a:xfrm>
            <a:off x="7560000" y="6444000"/>
            <a:ext cx="2311400" cy="365125"/>
          </a:xfrm>
        </p:spPr>
        <p:txBody>
          <a:bodyPr/>
          <a:lstStyle/>
          <a:p>
            <a:pPr>
              <a:defRPr/>
            </a:pPr>
            <a:fld id="{4B5B0655-076E-4AB8-A632-EE8ADA2ADC4C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985448" y="5982741"/>
            <a:ext cx="825500" cy="365125"/>
          </a:xfrm>
        </p:spPr>
        <p:txBody>
          <a:bodyPr/>
          <a:lstStyle/>
          <a:p>
            <a:pPr>
              <a:defRPr/>
            </a:pPr>
            <a:fld id="{19863ABD-BA23-4547-A2BD-44B111D788A2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1280591" y="3180433"/>
            <a:ext cx="0" cy="1040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15" name="Rectangle 3"/>
          <p:cNvSpPr>
            <a:spLocks noGrp="1"/>
          </p:cNvSpPr>
          <p:nvPr>
            <p:ph type="title"/>
          </p:nvPr>
        </p:nvSpPr>
        <p:spPr>
          <a:xfrm>
            <a:off x="272480" y="404664"/>
            <a:ext cx="9073133" cy="504056"/>
          </a:xfrm>
        </p:spPr>
        <p:txBody>
          <a:bodyPr/>
          <a:lstStyle/>
          <a:p>
            <a:pPr algn="ctr"/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МОДЕЛЬ   УЧАСТІ  </a:t>
            </a:r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ФОНДУ  РОЗВИТКУ  ІННОВАЦІЙ  В  ІСІ</a:t>
            </a:r>
            <a:endParaRPr lang="uk-UA" altLang="uk-UA" sz="2400" i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00025" y="1124744"/>
            <a:ext cx="3024188" cy="60016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Загальний фонд</a:t>
            </a:r>
          </a:p>
          <a:p>
            <a:pPr>
              <a:spcBef>
                <a:spcPts val="6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Державного бюджету України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657600" y="1341438"/>
            <a:ext cx="5688013" cy="3143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1400" b="1" dirty="0" smtClean="0">
                <a:solidFill>
                  <a:schemeClr val="tx1"/>
                </a:solidFill>
              </a:rPr>
              <a:t>Інноваційні проекти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169024" y="3645024"/>
            <a:ext cx="2808312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1600" b="1" dirty="0" smtClean="0">
                <a:solidFill>
                  <a:schemeClr val="tx1"/>
                </a:solidFill>
                <a:latin typeface="Arial" charset="0"/>
              </a:rPr>
              <a:t>Незалежна експертиза проектів </a:t>
            </a:r>
            <a:endParaRPr lang="uk-UA" altLang="uk-UA" sz="1600" b="1" dirty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uk-UA" sz="1000" dirty="0" smtClean="0">
                <a:solidFill>
                  <a:schemeClr val="tx1"/>
                </a:solidFill>
              </a:rPr>
              <a:t>(здійснюють установи</a:t>
            </a:r>
            <a:r>
              <a:rPr lang="uk-UA" sz="1000" dirty="0">
                <a:solidFill>
                  <a:schemeClr val="tx1"/>
                </a:solidFill>
              </a:rPr>
              <a:t>, організації, які акредитовані відповідно до Закону України “Про наукову і науково-технічну експертизу</a:t>
            </a:r>
            <a:r>
              <a:rPr lang="uk-UA" sz="1000" dirty="0" smtClean="0">
                <a:solidFill>
                  <a:schemeClr val="tx1"/>
                </a:solidFill>
              </a:rPr>
              <a:t>”)</a:t>
            </a:r>
            <a:endParaRPr lang="uk-UA" altLang="uk-UA" sz="1000" i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28464" y="4221088"/>
            <a:ext cx="2376263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altLang="uk-UA" sz="1600" b="1" dirty="0" smtClean="0">
                <a:solidFill>
                  <a:schemeClr val="tx1"/>
                </a:solidFill>
                <a:latin typeface="+mn-lt"/>
              </a:rPr>
              <a:t>Фонд Розвитку Інновацій </a:t>
            </a:r>
            <a:r>
              <a:rPr lang="uk-UA" altLang="uk-UA" sz="1200" b="1" dirty="0" smtClean="0">
                <a:solidFill>
                  <a:schemeClr val="tx1"/>
                </a:solidFill>
                <a:latin typeface="+mn-lt"/>
              </a:rPr>
              <a:t>(до 1/3 </a:t>
            </a:r>
            <a:r>
              <a:rPr lang="uk-UA" altLang="uk-UA" sz="1200" b="1" dirty="0" smtClean="0">
                <a:solidFill>
                  <a:schemeClr val="tx1"/>
                </a:solidFill>
                <a:latin typeface="+mn-lt"/>
              </a:rPr>
              <a:t>частки участі в </a:t>
            </a:r>
            <a:r>
              <a:rPr lang="uk-UA" altLang="uk-UA" sz="1200" b="1" dirty="0" smtClean="0">
                <a:solidFill>
                  <a:schemeClr val="tx1"/>
                </a:solidFill>
                <a:latin typeface="+mn-lt"/>
              </a:rPr>
              <a:t>ІСІ або </a:t>
            </a:r>
            <a:r>
              <a:rPr lang="uk-UA" altLang="uk-UA" sz="1200" b="1" dirty="0" err="1" smtClean="0">
                <a:solidFill>
                  <a:schemeClr val="tx1"/>
                </a:solidFill>
                <a:latin typeface="+mn-lt"/>
              </a:rPr>
              <a:t>інвест.фонді</a:t>
            </a:r>
            <a:r>
              <a:rPr lang="uk-UA" altLang="uk-UA" sz="1200" b="1" dirty="0" smtClean="0">
                <a:solidFill>
                  <a:schemeClr val="tx1"/>
                </a:solidFill>
                <a:latin typeface="+mn-lt"/>
              </a:rPr>
              <a:t>)</a:t>
            </a:r>
            <a:endParaRPr lang="uk-UA" altLang="uk-UA" sz="12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68301" y="5517232"/>
            <a:ext cx="8329115" cy="5847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uk-UA" sz="1600" dirty="0" smtClean="0">
                <a:solidFill>
                  <a:schemeClr val="tx1"/>
                </a:solidFill>
                <a:latin typeface="+mn-lt"/>
              </a:rPr>
              <a:t>Включення до </a:t>
            </a:r>
            <a:r>
              <a:rPr lang="uk-UA" sz="1600" dirty="0">
                <a:solidFill>
                  <a:schemeClr val="tx1"/>
                </a:solidFill>
                <a:latin typeface="+mn-lt"/>
              </a:rPr>
              <a:t>електронного реєстру інноваційних проектів, яким надається підтримка </a:t>
            </a:r>
            <a:r>
              <a:rPr lang="uk-UA" sz="1600" dirty="0" smtClean="0">
                <a:solidFill>
                  <a:schemeClr val="tx1"/>
                </a:solidFill>
                <a:latin typeface="+mn-lt"/>
              </a:rPr>
              <a:t>держави </a:t>
            </a:r>
            <a:r>
              <a:rPr lang="uk-UA" sz="1200" dirty="0" smtClean="0">
                <a:solidFill>
                  <a:schemeClr val="tx1"/>
                </a:solidFill>
                <a:latin typeface="+mn-lt"/>
              </a:rPr>
              <a:t>у разі кваліфікування проекту інноваційним за результатами науково-технічної експертизи</a:t>
            </a:r>
            <a:r>
              <a:rPr lang="uk-UA" altLang="uk-UA" sz="12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uk-UA" altLang="uk-UA" sz="12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uk-UA" altLang="uk-UA" sz="1200" dirty="0">
                <a:solidFill>
                  <a:schemeClr val="tx1"/>
                </a:solidFill>
                <a:latin typeface="+mn-lt"/>
              </a:rPr>
              <a:t>веде </a:t>
            </a:r>
            <a:r>
              <a:rPr lang="uk-UA" altLang="uk-UA" sz="1200" dirty="0" smtClean="0">
                <a:solidFill>
                  <a:schemeClr val="tx1"/>
                </a:solidFill>
                <a:latin typeface="+mn-lt"/>
              </a:rPr>
              <a:t>МОН)</a:t>
            </a:r>
            <a:endParaRPr lang="uk-UA" altLang="uk-UA" sz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4232275" y="1916113"/>
            <a:ext cx="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8265368" y="2865845"/>
            <a:ext cx="45719" cy="2651387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  <a:gd name="connsiteX0" fmla="*/ 0 w 0"/>
              <a:gd name="connsiteY0" fmla="*/ 0 h 10000"/>
              <a:gd name="connsiteX1" fmla="*/ 10000 w 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0000">
                <a:moveTo>
                  <a:pt x="0" y="0"/>
                </a:moveTo>
                <a:lnTo>
                  <a:pt x="10000" y="100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200025" y="1795438"/>
            <a:ext cx="3024188" cy="138499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1400" dirty="0">
                <a:solidFill>
                  <a:schemeClr val="tx1"/>
                </a:solidFill>
              </a:rPr>
              <a:t>Д</a:t>
            </a:r>
            <a:r>
              <a:rPr lang="uk-UA" sz="1400" dirty="0" smtClean="0">
                <a:solidFill>
                  <a:schemeClr val="tx1"/>
                </a:solidFill>
              </a:rPr>
              <a:t>ержавний </a:t>
            </a:r>
            <a:r>
              <a:rPr lang="uk-UA" sz="1400" dirty="0">
                <a:solidFill>
                  <a:schemeClr val="tx1"/>
                </a:solidFill>
              </a:rPr>
              <a:t>фонд інноваційного </a:t>
            </a:r>
            <a:r>
              <a:rPr lang="uk-UA" sz="1400" dirty="0" smtClean="0">
                <a:solidFill>
                  <a:schemeClr val="tx1"/>
                </a:solidFill>
              </a:rPr>
              <a:t>розвитку (входить до складу загального фонду державного бюджету) – 0,3% </a:t>
            </a:r>
            <a:r>
              <a:rPr lang="uk-UA" sz="1400" dirty="0">
                <a:solidFill>
                  <a:schemeClr val="tx1"/>
                </a:solidFill>
              </a:rPr>
              <a:t>обсягу доходів загального фонду проекту Державного бюджету </a:t>
            </a:r>
            <a:endParaRPr lang="uk-UA" altLang="uk-UA" sz="1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3657600" y="1773238"/>
            <a:ext cx="5688013" cy="109260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defTabSz="1241425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algn="ctr" defTabSz="12414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uk-UA" altLang="uk-UA" sz="1000" b="1" dirty="0">
                <a:solidFill>
                  <a:schemeClr val="tx1"/>
                </a:solidFill>
                <a:latin typeface="+mn-lt"/>
              </a:rPr>
              <a:t>які претендують на державну підтримку: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/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Фінансування з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ДБ  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/>
            <a:r>
              <a:rPr lang="uk-UA" altLang="uk-UA" sz="1000" i="1" dirty="0" err="1">
                <a:solidFill>
                  <a:schemeClr val="tx1"/>
                </a:solidFill>
                <a:latin typeface="+mn-lt"/>
              </a:rPr>
              <a:t>Співфінансування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 з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ДБ 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/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Повна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або часткова компенсація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за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рахунок коштів державного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бюджету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відсотків за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кредитами, витрат </a:t>
            </a:r>
            <a:r>
              <a:rPr lang="uk-UA" altLang="uk-UA" sz="1000" i="1" dirty="0">
                <a:solidFill>
                  <a:schemeClr val="tx1"/>
                </a:solidFill>
                <a:latin typeface="+mn-lt"/>
              </a:rPr>
              <a:t>суб'єктів господарювання для реалізації </a:t>
            </a:r>
            <a:r>
              <a:rPr lang="uk-UA" altLang="uk-UA" sz="1000" i="1" dirty="0" smtClean="0">
                <a:solidFill>
                  <a:schemeClr val="tx1"/>
                </a:solidFill>
                <a:latin typeface="+mn-lt"/>
              </a:rPr>
              <a:t>інноваційних проектів</a:t>
            </a:r>
            <a:endParaRPr lang="uk-UA" altLang="uk-UA" sz="1000" i="1" dirty="0">
              <a:solidFill>
                <a:schemeClr val="tx1"/>
              </a:solidFill>
              <a:latin typeface="+mn-lt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uk-UA" altLang="uk-UA" sz="1000" b="1" dirty="0" smtClean="0">
                <a:solidFill>
                  <a:schemeClr val="tx1"/>
                </a:solidFill>
                <a:latin typeface="+mn-lt"/>
              </a:rPr>
              <a:t>подаються суб'єктами господарювання</a:t>
            </a:r>
            <a:endParaRPr lang="uk-UA" altLang="uk-UA" sz="1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V="1">
            <a:off x="6753200" y="2865843"/>
            <a:ext cx="0" cy="7790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6392862" y="2865843"/>
            <a:ext cx="793" cy="7790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8193360" y="4221163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3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6680968" y="3097407"/>
            <a:ext cx="144463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2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6321425" y="3097408"/>
            <a:ext cx="144463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938" name="Rectangle 26"/>
          <p:cNvSpPr>
            <a:spLocks noChangeArrowheads="1"/>
          </p:cNvSpPr>
          <p:nvPr/>
        </p:nvSpPr>
        <p:spPr bwMode="auto">
          <a:xfrm>
            <a:off x="1208360" y="3681413"/>
            <a:ext cx="144463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5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7" name="Line 18"/>
          <p:cNvSpPr>
            <a:spLocks noChangeShapeType="1"/>
          </p:cNvSpPr>
          <p:nvPr/>
        </p:nvSpPr>
        <p:spPr bwMode="auto">
          <a:xfrm flipV="1">
            <a:off x="8481169" y="2865844"/>
            <a:ext cx="223" cy="265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8408938" y="4218040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4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792760" y="3789363"/>
            <a:ext cx="2130078" cy="7197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3224808" y="3789040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chemeClr val="tx1"/>
                </a:solidFill>
              </a:rPr>
              <a:t>Венчурний </a:t>
            </a:r>
            <a:r>
              <a:rPr lang="uk-UA" sz="1400" b="1" dirty="0" smtClean="0">
                <a:solidFill>
                  <a:schemeClr val="tx1"/>
                </a:solidFill>
              </a:rPr>
              <a:t>ІСІ або </a:t>
            </a:r>
            <a:r>
              <a:rPr lang="uk-UA" sz="1400" b="1" dirty="0" err="1" smtClean="0">
                <a:solidFill>
                  <a:schemeClr val="tx1"/>
                </a:solidFill>
              </a:rPr>
              <a:t>інвест.фонд</a:t>
            </a: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3656856" y="4962654"/>
            <a:ext cx="1944216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uk-UA" altLang="uk-UA" sz="1600" b="1" dirty="0" smtClean="0">
                <a:solidFill>
                  <a:schemeClr val="tx1"/>
                </a:solidFill>
                <a:latin typeface="+mn-lt"/>
              </a:rPr>
              <a:t>Інвестор</a:t>
            </a:r>
          </a:p>
        </p:txBody>
      </p:sp>
      <p:cxnSp>
        <p:nvCxnSpPr>
          <p:cNvPr id="7" name="Прямая со стрелкой 6"/>
          <p:cNvCxnSpPr>
            <a:stCxn id="38919" idx="3"/>
            <a:endCxn id="2" idx="3"/>
          </p:cNvCxnSpPr>
          <p:nvPr/>
        </p:nvCxnSpPr>
        <p:spPr>
          <a:xfrm flipV="1">
            <a:off x="2504727" y="4403714"/>
            <a:ext cx="599976" cy="202095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7" idx="0"/>
          </p:cNvCxnSpPr>
          <p:nvPr/>
        </p:nvCxnSpPr>
        <p:spPr>
          <a:xfrm flipH="1" flipV="1">
            <a:off x="4088904" y="4509120"/>
            <a:ext cx="540060" cy="453534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7" name="Rectangle 25"/>
          <p:cNvSpPr>
            <a:spLocks noChangeArrowheads="1"/>
          </p:cNvSpPr>
          <p:nvPr/>
        </p:nvSpPr>
        <p:spPr bwMode="auto">
          <a:xfrm>
            <a:off x="4286703" y="4638813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6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648298" y="4495715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7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>
            <a:endCxn id="2" idx="0"/>
          </p:cNvCxnSpPr>
          <p:nvPr/>
        </p:nvCxnSpPr>
        <p:spPr>
          <a:xfrm>
            <a:off x="3857799" y="2865845"/>
            <a:ext cx="0" cy="92351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3785568" y="3162018"/>
            <a:ext cx="1444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uk-UA" altLang="uk-UA" sz="1000" dirty="0" smtClean="0">
                <a:solidFill>
                  <a:schemeClr val="tx1"/>
                </a:solidFill>
              </a:rPr>
              <a:t>8</a:t>
            </a:r>
            <a:endParaRPr lang="uk-UA" altLang="uk-UA" sz="1000" dirty="0">
              <a:solidFill>
                <a:schemeClr val="tx1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541716" y="6414789"/>
            <a:ext cx="2311400" cy="365125"/>
          </a:xfrm>
        </p:spPr>
        <p:txBody>
          <a:bodyPr/>
          <a:lstStyle/>
          <a:p>
            <a:pPr>
              <a:defRPr/>
            </a:pPr>
            <a:fld id="{13BECE94-6A96-4AB9-B627-8FFE706D7A06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932863" y="5982741"/>
            <a:ext cx="825500" cy="365125"/>
          </a:xfrm>
        </p:spPr>
        <p:txBody>
          <a:bodyPr/>
          <a:lstStyle/>
          <a:p>
            <a:pPr>
              <a:defRPr/>
            </a:pPr>
            <a:fld id="{19863ABD-BA23-4547-A2BD-44B111D788A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</p:spTree>
    <p:extLst>
      <p:ext uri="{BB962C8B-B14F-4D97-AF65-F5344CB8AC3E}">
        <p14:creationId xmlns:p14="http://schemas.microsoft.com/office/powerpoint/2010/main" val="244976094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0552" y="1628800"/>
            <a:ext cx="8136904" cy="1600200"/>
          </a:xfrm>
        </p:spPr>
        <p:txBody>
          <a:bodyPr anchor="ctr"/>
          <a:lstStyle/>
          <a:p>
            <a:pPr algn="ctr">
              <a:lnSpc>
                <a:spcPct val="300000"/>
              </a:lnSpc>
              <a:spcBef>
                <a:spcPts val="600"/>
              </a:spcBef>
              <a:spcAft>
                <a:spcPts val="3000"/>
              </a:spcAft>
            </a:pPr>
            <a:r>
              <a:rPr lang="uk-UA" dirty="0" smtClean="0">
                <a:solidFill>
                  <a:schemeClr val="accent1"/>
                </a:solidFill>
              </a:rPr>
              <a:t>Дякую за увагу</a:t>
            </a:r>
            <a:br>
              <a:rPr lang="uk-UA" dirty="0" smtClean="0">
                <a:solidFill>
                  <a:schemeClr val="accent1"/>
                </a:solidFill>
              </a:rPr>
            </a:br>
            <a:r>
              <a:rPr lang="uk-UA" sz="1600" dirty="0" smtClean="0">
                <a:solidFill>
                  <a:schemeClr val="accent1"/>
                </a:solidFill>
              </a:rPr>
              <a:t>Міністерство освіти і науки України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CAF178-8C06-4BCB-8C18-D1EFD981F06F}" type="datetime1">
              <a:rPr lang="uk-UA" smtClean="0"/>
              <a:t>09.12.2015</a:t>
            </a:fld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0F40C-91E3-4757-A2B7-4EB64BAB84CA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32360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ПАКЕТ ЗАКОНОПРОЕКТІВ ЩОДО ПІДТРИМКИ ТА РОЗВИТКУ  </a:t>
            </a:r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ІННОВАЦІЙНОЇ  ДІЯЛЬНОСТІ</a:t>
            </a:r>
            <a:endParaRPr lang="uk-UA" altLang="uk-UA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69016" y="6448251"/>
            <a:ext cx="2311400" cy="365125"/>
          </a:xfrm>
        </p:spPr>
        <p:txBody>
          <a:bodyPr/>
          <a:lstStyle/>
          <a:p>
            <a:pPr>
              <a:defRPr/>
            </a:pPr>
            <a:fld id="{819CFC47-3994-4CEB-AB27-0033DE9DC1D3}" type="datetime1">
              <a:rPr lang="uk-UA" smtClean="0"/>
              <a:t>09.12.2015</a:t>
            </a:fld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41432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50095673"/>
              </p:ext>
            </p:extLst>
          </p:nvPr>
        </p:nvGraphicFramePr>
        <p:xfrm>
          <a:off x="848544" y="1227666"/>
          <a:ext cx="7992888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508681"/>
      </p:ext>
    </p:extLst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49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ПІДТРИМКА ТА РОЗВИТОК  </a:t>
            </a:r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ІННОВАЦІЙНОЇ  ДІЯЛЬНОСТІ</a:t>
            </a:r>
            <a:endParaRPr lang="uk-UA" altLang="uk-UA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69016" y="6448251"/>
            <a:ext cx="2311400" cy="365125"/>
          </a:xfrm>
        </p:spPr>
        <p:txBody>
          <a:bodyPr/>
          <a:lstStyle/>
          <a:p>
            <a:pPr>
              <a:defRPr/>
            </a:pPr>
            <a:fld id="{819CFC47-3994-4CEB-AB27-0033DE9DC1D3}" type="datetime1">
              <a:rPr lang="uk-UA" smtClean="0"/>
              <a:t>09.12.2015</a:t>
            </a:fld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41432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2824892"/>
              </p:ext>
            </p:extLst>
          </p:nvPr>
        </p:nvGraphicFramePr>
        <p:xfrm>
          <a:off x="920552" y="1227666"/>
          <a:ext cx="7992888" cy="4865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6540827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567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ІННОВАЦІЙНА  ДІЯЛЬНІСТЬ В УКРАЇНІ  СЬОГОДНІ</a:t>
            </a:r>
            <a:endParaRPr lang="uk-UA" altLang="uk-UA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678338"/>
              </p:ext>
            </p:extLst>
          </p:nvPr>
        </p:nvGraphicFramePr>
        <p:xfrm>
          <a:off x="704528" y="1124744"/>
          <a:ext cx="8688834" cy="505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368152"/>
                <a:gridCol w="12000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Індикатори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2010 рік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2014 рік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err="1" smtClean="0"/>
                        <a:t>Підіндекс</a:t>
                      </a:r>
                      <a:r>
                        <a:rPr lang="uk-UA" noProof="0" dirty="0" smtClean="0"/>
                        <a:t> інновацій Індексу глобальної конкурентоспроможності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62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81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err="1" smtClean="0"/>
                        <a:t>Підіндекс</a:t>
                      </a:r>
                      <a:r>
                        <a:rPr lang="uk-UA" noProof="0" dirty="0" smtClean="0"/>
                        <a:t> технологічної готовності ІГК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85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Індекс інноваційної ефективності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54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14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Частка інноваційно-активних підприємств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13,8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16,1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Фінансування інновацій за рахунок приватних інвестицій (у% від загального обсягу фінансування)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Обсяг фінансування інноваційної діяльності (%</a:t>
                      </a:r>
                      <a:r>
                        <a:rPr lang="uk-UA" baseline="0" noProof="0" dirty="0" smtClean="0"/>
                        <a:t> від ВВП</a:t>
                      </a:r>
                      <a:r>
                        <a:rPr lang="uk-UA" noProof="0" dirty="0" smtClean="0"/>
                        <a:t>)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0,7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0,5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Частка іноземних інвестицій у високотехнологічних та </a:t>
                      </a:r>
                      <a:r>
                        <a:rPr lang="uk-UA" noProof="0" dirty="0" err="1" smtClean="0"/>
                        <a:t>середньотехнологічних</a:t>
                      </a:r>
                      <a:r>
                        <a:rPr lang="uk-UA" noProof="0" dirty="0" smtClean="0"/>
                        <a:t> галузей (%)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80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97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Частка високотехнологічних і середнього високотехнологічних галузей в експорті товарів України (%)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0,1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0,1</a:t>
                      </a:r>
                      <a:endParaRPr lang="uk-UA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Частка трансферу технології за кордоном (% від загального трансферу технологій)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40</a:t>
                      </a:r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22</a:t>
                      </a:r>
                      <a:endParaRPr lang="uk-UA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9CFC47-3994-4CEB-AB27-0033DE9DC1D3}" type="datetime1">
              <a:rPr lang="uk-UA" smtClean="0"/>
              <a:t>09.12.2015</a:t>
            </a:fld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980612" y="6142032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/>
          </p:cNvSpPr>
          <p:nvPr/>
        </p:nvSpPr>
        <p:spPr bwMode="auto">
          <a:xfrm>
            <a:off x="560512" y="485552"/>
            <a:ext cx="8832850" cy="567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uk-UA" altLang="uk-UA" sz="2400" b="1" dirty="0" smtClean="0">
                <a:solidFill>
                  <a:schemeClr val="accent1"/>
                </a:solidFill>
                <a:latin typeface="+mj-lt"/>
              </a:rPr>
              <a:t>ІННОВАЦІЙНА  ДІЯЛЬНІСТЬ В УКРАЇНІ  СЬОГОДНІ</a:t>
            </a:r>
            <a:endParaRPr lang="uk-UA" altLang="uk-UA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69016" y="6448251"/>
            <a:ext cx="2311400" cy="365125"/>
          </a:xfrm>
        </p:spPr>
        <p:txBody>
          <a:bodyPr/>
          <a:lstStyle/>
          <a:p>
            <a:pPr>
              <a:defRPr/>
            </a:pPr>
            <a:fld id="{819CFC47-3994-4CEB-AB27-0033DE9DC1D3}" type="datetime1">
              <a:rPr lang="uk-UA" smtClean="0"/>
              <a:t>09.12.2015</a:t>
            </a:fld>
            <a:endParaRPr lang="en-US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69424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556132540"/>
              </p:ext>
            </p:extLst>
          </p:nvPr>
        </p:nvGraphicFramePr>
        <p:xfrm>
          <a:off x="560512" y="1227666"/>
          <a:ext cx="883285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59693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04850" y="404664"/>
            <a:ext cx="8832850" cy="9361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ВИДИ ДЕРЖАВНОЇ ПІДТРИМКИ</a:t>
            </a:r>
            <a:b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altLang="uk-UA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інноваційної діяльності, які застосовуються</a:t>
            </a:r>
            <a:endParaRPr lang="uk-UA" altLang="uk-UA" sz="3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192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99533"/>
              </p:ext>
            </p:extLst>
          </p:nvPr>
        </p:nvGraphicFramePr>
        <p:xfrm>
          <a:off x="704528" y="1350608"/>
          <a:ext cx="8569647" cy="4742688"/>
        </p:xfrm>
        <a:graphic>
          <a:graphicData uri="http://schemas.openxmlformats.org/drawingml/2006/table">
            <a:tbl>
              <a:tblPr/>
              <a:tblGrid>
                <a:gridCol w="4285619"/>
                <a:gridCol w="4284028"/>
              </a:tblGrid>
              <a:tr h="31044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320675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639763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9144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11430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1600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057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2514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2971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 країнах ОЕСР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320675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639763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9144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11430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1600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057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2514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2971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 Україні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8579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320675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639763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9144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11430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1600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057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2514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2971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285750" marR="0" lvl="0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 пряме фінансування </a:t>
                      </a:r>
                      <a:r>
                        <a:rPr kumimoji="0" lang="en-US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&amp;</a:t>
                      </a:r>
                      <a:r>
                        <a:rPr kumimoji="0" lang="en-US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компаній: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en-US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&amp;</a:t>
                      </a:r>
                      <a:r>
                        <a:rPr kumimoji="0" lang="en-US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гранти;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державне замовлення на продукцію</a:t>
                      </a:r>
                    </a:p>
                    <a:p>
                      <a:pPr marL="285750" marR="0" lvl="0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 розподілення боргових ризиків: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субсидування державою кредитів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державні гарантії  на отримання кредиту</a:t>
                      </a:r>
                    </a:p>
                    <a:p>
                      <a:pPr marL="285750" marR="0" lvl="0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q"/>
                        <a:tabLst/>
                      </a:pP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податкові пільги: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зниження ставки податку на прибуток 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зменшення оподаткованого прибутку на обсяг </a:t>
                      </a:r>
                      <a:r>
                        <a:rPr kumimoji="0" lang="en-US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R&amp;D</a:t>
                      </a: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uk-UA" altLang="uk-UA" sz="16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втрат 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податковий кредит на </a:t>
                      </a:r>
                      <a:r>
                        <a:rPr kumimoji="0" lang="en-US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R&amp;D</a:t>
                      </a: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витрати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прискорена амортизація по </a:t>
                      </a:r>
                      <a:r>
                        <a:rPr kumimoji="0" lang="en-US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&amp;</a:t>
                      </a:r>
                      <a:r>
                        <a:rPr kumimoji="0" lang="en-US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 капіталу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uk-UA" altLang="uk-UA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10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uk-UA" altLang="uk-UA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1pPr>
                      <a:lvl2pPr marL="320675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20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2pPr>
                      <a:lvl3pPr marL="639763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3pPr>
                      <a:lvl4pPr marL="9144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4pPr>
                      <a:lvl5pPr marL="11430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5pPr>
                      <a:lvl6pPr marL="1600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6pPr>
                      <a:lvl7pPr marL="2057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7pPr>
                      <a:lvl8pPr marL="2514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8pPr>
                      <a:lvl9pPr marL="2971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charset="0"/>
                        <a:defRPr sz="1600">
                          <a:solidFill>
                            <a:schemeClr val="tx2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kumimoji="0" lang="uk-UA" alt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податкові пільги: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звільнення від сплати ввізного мита при ввезені обладнання, матеріалів, комплектуючих (Закони України «Про наукові парки», «Про спеціальний режим інноваційної діяльності технологічних парків»)</a:t>
                      </a: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uk-UA" altLang="uk-UA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606425" marR="0" lvl="1" indent="-285750" algn="just" defTabSz="914400" rtl="0" eaLnBrk="0" fontAlgn="base" latinLnBrk="0" hangingPunct="0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altLang="uk-UA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</a:rPr>
                        <a:t>зниження ставки оренди для суб'єктів, які виконують проекти наукових парків (Закон України «Про наукові парки»)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Подзаголовок 2"/>
          <p:cNvSpPr txBox="1">
            <a:spLocks/>
          </p:cNvSpPr>
          <p:nvPr/>
        </p:nvSpPr>
        <p:spPr>
          <a:xfrm>
            <a:off x="1208088" y="6165304"/>
            <a:ext cx="7429500" cy="43204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300" b="1" dirty="0" smtClean="0"/>
              <a:t>Міністерство освіти і науки України</a:t>
            </a:r>
            <a:endParaRPr lang="ru-RU" altLang="uk-UA" sz="2300" b="1" dirty="0" smtClean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481888" y="6404148"/>
            <a:ext cx="2311400" cy="365125"/>
          </a:xfrm>
        </p:spPr>
        <p:txBody>
          <a:bodyPr/>
          <a:lstStyle/>
          <a:p>
            <a:pPr>
              <a:defRPr/>
            </a:pPr>
            <a:fld id="{F4990C15-E5A4-4FB3-B753-5C95AA8BF2EF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913440" y="6016203"/>
            <a:ext cx="825500" cy="365125"/>
          </a:xfrm>
        </p:spPr>
        <p:txBody>
          <a:bodyPr/>
          <a:lstStyle/>
          <a:p>
            <a:pPr>
              <a:defRPr/>
            </a:pPr>
            <a:fld id="{02C0F40C-91E3-4757-A2B7-4EB64BAB84C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0466" y="476672"/>
            <a:ext cx="7346950" cy="576064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chemeClr val="accent1"/>
                </a:solidFill>
              </a:rPr>
              <a:t>ПОРІВНЯННЯ ДЕРЖАВНОЇ ПІДТРИМКИ В КРАЇНАХ ОСЕР</a:t>
            </a:r>
            <a:endParaRPr lang="uk-UA" sz="2400" dirty="0">
              <a:solidFill>
                <a:schemeClr val="accent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 bwMode="auto">
          <a:xfrm>
            <a:off x="992560" y="1052736"/>
            <a:ext cx="792088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1800" dirty="0" smtClean="0">
                <a:solidFill>
                  <a:srgbClr val="FF0000"/>
                </a:solidFill>
              </a:rPr>
              <a:t>Пряме державне фінансування приватного сектору R&amp;D та </a:t>
            </a:r>
          </a:p>
          <a:p>
            <a:pPr algn="ctr"/>
            <a:r>
              <a:rPr lang="uk-UA" sz="1800" dirty="0" smtClean="0">
                <a:solidFill>
                  <a:srgbClr val="FF0000"/>
                </a:solidFill>
              </a:rPr>
              <a:t>податкові стимули для R&amp;D сектору, 2013 рік</a:t>
            </a:r>
            <a:endParaRPr lang="uk-UA" sz="1800" dirty="0">
              <a:solidFill>
                <a:srgbClr val="FF0000"/>
              </a:solidFill>
            </a:endParaRPr>
          </a:p>
        </p:txBody>
      </p:sp>
      <p:sp>
        <p:nvSpPr>
          <p:cNvPr id="11" name="Заголовок 2"/>
          <p:cNvSpPr txBox="1">
            <a:spLocks/>
          </p:cNvSpPr>
          <p:nvPr/>
        </p:nvSpPr>
        <p:spPr bwMode="auto">
          <a:xfrm>
            <a:off x="4151040" y="1772816"/>
            <a:ext cx="1522040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1000" dirty="0" smtClean="0">
                <a:solidFill>
                  <a:srgbClr val="FF0000"/>
                </a:solidFill>
              </a:rPr>
              <a:t>У відсотках від ВВП</a:t>
            </a:r>
            <a:endParaRPr lang="uk-UA" sz="1000" dirty="0">
              <a:solidFill>
                <a:srgbClr val="FF0000"/>
              </a:solidFill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 bwMode="auto">
          <a:xfrm>
            <a:off x="416496" y="5805264"/>
            <a:ext cx="3024336" cy="260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1000" dirty="0" smtClean="0">
                <a:solidFill>
                  <a:srgbClr val="FF0000"/>
                </a:solidFill>
              </a:rPr>
              <a:t>                 Дані про податкову підтримку не доступні</a:t>
            </a:r>
            <a:endParaRPr lang="uk-UA" sz="10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504" y="5867557"/>
            <a:ext cx="360040" cy="15373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Заголовок 2"/>
          <p:cNvSpPr txBox="1">
            <a:spLocks/>
          </p:cNvSpPr>
          <p:nvPr/>
        </p:nvSpPr>
        <p:spPr bwMode="auto">
          <a:xfrm>
            <a:off x="2936776" y="5826947"/>
            <a:ext cx="3528392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1000" dirty="0" smtClean="0">
                <a:solidFill>
                  <a:srgbClr val="FF0000"/>
                </a:solidFill>
              </a:rPr>
              <a:t>	</a:t>
            </a:r>
            <a:r>
              <a:rPr lang="en-US" sz="1000" dirty="0" smtClean="0">
                <a:solidFill>
                  <a:srgbClr val="FF0000"/>
                </a:solidFill>
              </a:rPr>
              <a:t>  </a:t>
            </a:r>
            <a:r>
              <a:rPr lang="uk-UA" sz="1000" dirty="0" smtClean="0">
                <a:solidFill>
                  <a:srgbClr val="FF0000"/>
                </a:solidFill>
              </a:rPr>
              <a:t>Пряме державне фінансування по BERD </a:t>
            </a:r>
            <a:endParaRPr lang="uk-UA" sz="1000" dirty="0">
              <a:solidFill>
                <a:srgbClr val="FF0000"/>
              </a:solidFill>
            </a:endParaRPr>
          </a:p>
        </p:txBody>
      </p:sp>
      <p:sp>
        <p:nvSpPr>
          <p:cNvPr id="20" name="Заголовок 2"/>
          <p:cNvSpPr txBox="1">
            <a:spLocks/>
          </p:cNvSpPr>
          <p:nvPr/>
        </p:nvSpPr>
        <p:spPr bwMode="auto">
          <a:xfrm>
            <a:off x="6362072" y="5826946"/>
            <a:ext cx="3559480" cy="194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1000" dirty="0">
                <a:solidFill>
                  <a:srgbClr val="FF0000"/>
                </a:solidFill>
              </a:rPr>
              <a:t> </a:t>
            </a:r>
            <a:r>
              <a:rPr lang="uk-UA" sz="1000" dirty="0" smtClean="0">
                <a:solidFill>
                  <a:srgbClr val="FF0000"/>
                </a:solidFill>
              </a:rPr>
              <a:t>                    Непрямі методи підтримки  </a:t>
            </a:r>
            <a:r>
              <a:rPr lang="uk-UA" sz="1000" dirty="0">
                <a:solidFill>
                  <a:srgbClr val="FF0000"/>
                </a:solidFill>
              </a:rPr>
              <a:t>R &amp; </a:t>
            </a:r>
            <a:r>
              <a:rPr lang="uk-UA" sz="1000" dirty="0" smtClean="0">
                <a:solidFill>
                  <a:srgbClr val="FF0000"/>
                </a:solidFill>
              </a:rPr>
              <a:t>D  (</a:t>
            </a:r>
            <a:r>
              <a:rPr lang="uk-UA" sz="1000" dirty="0" err="1" smtClean="0">
                <a:solidFill>
                  <a:srgbClr val="FF0000"/>
                </a:solidFill>
              </a:rPr>
              <a:t>подат</a:t>
            </a:r>
            <a:r>
              <a:rPr lang="uk-UA" sz="1000" dirty="0" smtClean="0">
                <a:solidFill>
                  <a:srgbClr val="FF0000"/>
                </a:solidFill>
              </a:rPr>
              <a:t>. пільги)</a:t>
            </a:r>
            <a:endParaRPr lang="uk-UA" sz="1000" dirty="0">
              <a:solidFill>
                <a:srgbClr val="FF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465168" y="5867557"/>
            <a:ext cx="360040" cy="153731"/>
          </a:xfrm>
          <a:prstGeom prst="rect">
            <a:avLst/>
          </a:prstGeom>
          <a:solidFill>
            <a:srgbClr val="1679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200472" y="6322263"/>
            <a:ext cx="28083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uk-UA" sz="1000" dirty="0" smtClean="0">
                <a:solidFill>
                  <a:schemeClr val="tx1"/>
                </a:solidFill>
                <a:latin typeface="+mj-lt"/>
              </a:rPr>
              <a:t>Згідно даних </a:t>
            </a:r>
            <a:r>
              <a:rPr lang="it-IT" sz="1000" dirty="0" smtClean="0">
                <a:solidFill>
                  <a:schemeClr val="tx1"/>
                </a:solidFill>
                <a:latin typeface="+mj-lt"/>
              </a:rPr>
              <a:t>Frascati </a:t>
            </a:r>
            <a:r>
              <a:rPr lang="it-IT" sz="1000" dirty="0">
                <a:solidFill>
                  <a:schemeClr val="tx1"/>
                </a:solidFill>
                <a:latin typeface="+mj-lt"/>
              </a:rPr>
              <a:t>Manual </a:t>
            </a:r>
            <a:r>
              <a:rPr lang="it-IT" sz="1000" dirty="0" smtClean="0">
                <a:solidFill>
                  <a:schemeClr val="tx1"/>
                </a:solidFill>
                <a:latin typeface="+mj-lt"/>
              </a:rPr>
              <a:t>2015</a:t>
            </a:r>
            <a:endParaRPr lang="uk-UA" sz="1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4" y="1988840"/>
            <a:ext cx="8604955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548844" y="5858093"/>
            <a:ext cx="360040" cy="153731"/>
          </a:xfrm>
          <a:prstGeom prst="rect">
            <a:avLst/>
          </a:prstGeom>
          <a:solidFill>
            <a:srgbClr val="B9D3FD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481888" y="6414789"/>
            <a:ext cx="2311400" cy="365125"/>
          </a:xfrm>
        </p:spPr>
        <p:txBody>
          <a:bodyPr/>
          <a:lstStyle/>
          <a:p>
            <a:pPr>
              <a:defRPr/>
            </a:pPr>
            <a:fld id="{00912AF4-F37E-429E-97B9-96E374D649FE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644470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0466" y="476672"/>
            <a:ext cx="7346950" cy="576064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chemeClr val="accent1"/>
                </a:solidFill>
              </a:rPr>
              <a:t>ПОРІВНЯННЯ ДЕРЖАВНОЇ ПІДТРИМКИ В КРАЇНАХ ОСЕР</a:t>
            </a:r>
            <a:endParaRPr lang="uk-UA" sz="2400" dirty="0">
              <a:solidFill>
                <a:schemeClr val="accent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 bwMode="auto">
          <a:xfrm>
            <a:off x="1865040" y="1052736"/>
            <a:ext cx="625631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1800" dirty="0" smtClean="0">
                <a:solidFill>
                  <a:srgbClr val="FF0000"/>
                </a:solidFill>
              </a:rPr>
              <a:t>Частка державних коштів в податковому стимулюванні</a:t>
            </a:r>
            <a:r>
              <a:rPr lang="en-US" sz="1800" dirty="0" smtClean="0">
                <a:solidFill>
                  <a:srgbClr val="FF0000"/>
                </a:solidFill>
              </a:rPr>
              <a:t> R&amp;D</a:t>
            </a:r>
            <a:r>
              <a:rPr lang="uk-UA" sz="1800" dirty="0" smtClean="0">
                <a:solidFill>
                  <a:srgbClr val="FF0000"/>
                </a:solidFill>
              </a:rPr>
              <a:t> </a:t>
            </a:r>
            <a:endParaRPr lang="uk-UA" sz="1800" dirty="0">
              <a:solidFill>
                <a:srgbClr val="FF0000"/>
              </a:solidFill>
            </a:endParaRPr>
          </a:p>
        </p:txBody>
      </p:sp>
      <p:sp>
        <p:nvSpPr>
          <p:cNvPr id="11" name="Заголовок 2"/>
          <p:cNvSpPr txBox="1">
            <a:spLocks/>
          </p:cNvSpPr>
          <p:nvPr/>
        </p:nvSpPr>
        <p:spPr bwMode="auto">
          <a:xfrm>
            <a:off x="1136576" y="1478340"/>
            <a:ext cx="2304256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800" dirty="0" smtClean="0">
                <a:solidFill>
                  <a:srgbClr val="FF0000"/>
                </a:solidFill>
              </a:rPr>
              <a:t>У відсотках від загальної підтримки</a:t>
            </a:r>
            <a:endParaRPr lang="uk-UA" sz="800" dirty="0">
              <a:solidFill>
                <a:srgbClr val="FF0000"/>
              </a:solidFill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 bwMode="auto">
          <a:xfrm>
            <a:off x="5313040" y="1492464"/>
            <a:ext cx="367240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800" dirty="0" smtClean="0">
                <a:solidFill>
                  <a:srgbClr val="FF0000"/>
                </a:solidFill>
              </a:rPr>
              <a:t>Річні темпи зростання  в постійному ПКС (паритет купівельної спроможності)</a:t>
            </a:r>
            <a:endParaRPr lang="uk-UA" sz="8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0472" y="6322263"/>
            <a:ext cx="28083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uk-UA" sz="1000" dirty="0" smtClean="0">
                <a:solidFill>
                  <a:schemeClr val="tx1"/>
                </a:solidFill>
                <a:latin typeface="+mj-lt"/>
              </a:rPr>
              <a:t>Згідно даних </a:t>
            </a:r>
            <a:r>
              <a:rPr lang="it-IT" sz="1000" dirty="0" smtClean="0">
                <a:solidFill>
                  <a:schemeClr val="tx1"/>
                </a:solidFill>
                <a:latin typeface="+mj-lt"/>
              </a:rPr>
              <a:t>Frascati </a:t>
            </a:r>
            <a:r>
              <a:rPr lang="it-IT" sz="1000" dirty="0">
                <a:solidFill>
                  <a:schemeClr val="tx1"/>
                </a:solidFill>
                <a:latin typeface="+mj-lt"/>
              </a:rPr>
              <a:t>Manual </a:t>
            </a:r>
            <a:r>
              <a:rPr lang="it-IT" sz="1000" dirty="0" smtClean="0">
                <a:solidFill>
                  <a:schemeClr val="tx1"/>
                </a:solidFill>
                <a:latin typeface="+mj-lt"/>
              </a:rPr>
              <a:t>2015</a:t>
            </a:r>
            <a:endParaRPr lang="uk-UA" sz="1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32202" y="6359192"/>
            <a:ext cx="2311400" cy="365125"/>
          </a:xfrm>
        </p:spPr>
        <p:txBody>
          <a:bodyPr/>
          <a:lstStyle/>
          <a:p>
            <a:pPr>
              <a:defRPr/>
            </a:pPr>
            <a:fld id="{A8266373-3AB8-4E78-8060-1FA70E4D6BF9}" type="datetime1">
              <a:rPr lang="uk-UA" smtClean="0"/>
              <a:t>09.12.2015</a:t>
            </a:fld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8" y="1703040"/>
            <a:ext cx="7704856" cy="446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0466" y="476672"/>
            <a:ext cx="7346950" cy="576064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chemeClr val="accent1"/>
                </a:solidFill>
              </a:rPr>
              <a:t>ПОРІВНЯННЯ ДЕРЖАВНОЇ ПІДТРИМКИ В КРАЇНАХ ОСЕР</a:t>
            </a:r>
            <a:endParaRPr lang="uk-UA" sz="2400" dirty="0">
              <a:solidFill>
                <a:schemeClr val="accent1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 bwMode="auto">
          <a:xfrm>
            <a:off x="992560" y="1052736"/>
            <a:ext cx="7992888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kern="120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rgbClr val="262626"/>
                </a:solidFill>
                <a:latin typeface="Impact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1800" dirty="0">
                <a:solidFill>
                  <a:srgbClr val="FF0000"/>
                </a:solidFill>
              </a:rPr>
              <a:t>Інтенсивність </a:t>
            </a:r>
            <a:r>
              <a:rPr lang="uk-UA" sz="1800" dirty="0" smtClean="0">
                <a:solidFill>
                  <a:srgbClr val="FF0000"/>
                </a:solidFill>
              </a:rPr>
              <a:t>та </a:t>
            </a:r>
            <a:r>
              <a:rPr lang="uk-UA" sz="1800" dirty="0">
                <a:solidFill>
                  <a:srgbClr val="FF0000"/>
                </a:solidFill>
              </a:rPr>
              <a:t>державна підтримка </a:t>
            </a:r>
            <a:r>
              <a:rPr lang="uk-UA" sz="1800" dirty="0" smtClean="0">
                <a:solidFill>
                  <a:srgbClr val="FF0000"/>
                </a:solidFill>
              </a:rPr>
              <a:t>приватного сектору </a:t>
            </a:r>
            <a:r>
              <a:rPr lang="en-US" sz="1800" dirty="0" smtClean="0">
                <a:solidFill>
                  <a:srgbClr val="FF0000"/>
                </a:solidFill>
              </a:rPr>
              <a:t>R&amp;D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2012</a:t>
            </a:r>
            <a:r>
              <a:rPr lang="uk-UA" sz="1800" dirty="0" smtClean="0">
                <a:solidFill>
                  <a:srgbClr val="FF0000"/>
                </a:solidFill>
              </a:rPr>
              <a:t> рік</a:t>
            </a:r>
            <a:endParaRPr lang="uk-UA" sz="18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0472" y="6322263"/>
            <a:ext cx="28083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uk-UA" sz="1000" dirty="0" smtClean="0">
                <a:solidFill>
                  <a:schemeClr val="tx1"/>
                </a:solidFill>
                <a:latin typeface="+mj-lt"/>
              </a:rPr>
              <a:t>Згідно даних </a:t>
            </a:r>
            <a:r>
              <a:rPr lang="it-IT" sz="1000" dirty="0" smtClean="0">
                <a:solidFill>
                  <a:schemeClr val="tx1"/>
                </a:solidFill>
                <a:latin typeface="+mj-lt"/>
              </a:rPr>
              <a:t>Frascati </a:t>
            </a:r>
            <a:r>
              <a:rPr lang="it-IT" sz="1000" dirty="0">
                <a:solidFill>
                  <a:schemeClr val="tx1"/>
                </a:solidFill>
                <a:latin typeface="+mj-lt"/>
              </a:rPr>
              <a:t>Manual </a:t>
            </a:r>
            <a:r>
              <a:rPr lang="it-IT" sz="1000" dirty="0" smtClean="0">
                <a:solidFill>
                  <a:schemeClr val="tx1"/>
                </a:solidFill>
                <a:latin typeface="+mj-lt"/>
              </a:rPr>
              <a:t>2015</a:t>
            </a:r>
            <a:endParaRPr lang="uk-UA" sz="10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6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289770"/>
              </p:ext>
            </p:extLst>
          </p:nvPr>
        </p:nvGraphicFramePr>
        <p:xfrm>
          <a:off x="776536" y="1628800"/>
          <a:ext cx="835292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1208088" y="6165304"/>
            <a:ext cx="742950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7500" lnSpcReduction="20000"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3725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3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uk-UA" altLang="uk-UA" sz="1600" dirty="0" smtClean="0"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uk-UA" altLang="uk-UA" sz="2100" b="1" dirty="0" smtClean="0"/>
              <a:t>Міністерство освіти і науки України</a:t>
            </a:r>
            <a:endParaRPr lang="ru-RU" altLang="uk-UA" sz="2100" b="1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7569016" y="6381328"/>
            <a:ext cx="2311400" cy="365125"/>
          </a:xfrm>
        </p:spPr>
        <p:txBody>
          <a:bodyPr/>
          <a:lstStyle/>
          <a:p>
            <a:pPr>
              <a:defRPr/>
            </a:pPr>
            <a:fld id="{0AF9C70A-7376-4975-AC9E-4E10BDC1FFB4}" type="datetime1">
              <a:rPr lang="uk-UA" smtClean="0"/>
              <a:t>09.12.2015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841432" y="5982741"/>
            <a:ext cx="825500" cy="365125"/>
          </a:xfrm>
        </p:spPr>
        <p:txBody>
          <a:bodyPr/>
          <a:lstStyle/>
          <a:p>
            <a:pPr>
              <a:defRPr/>
            </a:pPr>
            <a:fld id="{C0EF9FF9-6A81-419A-82EE-30AF328A2D4A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908915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 2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1A7D94"/>
      </a:accent1>
      <a:accent2>
        <a:srgbClr val="726056"/>
      </a:accent2>
      <a:accent3>
        <a:srgbClr val="FFFFFF"/>
      </a:accent3>
      <a:accent4>
        <a:srgbClr val="000000"/>
      </a:accent4>
      <a:accent5>
        <a:srgbClr val="ABBFC8"/>
      </a:accent5>
      <a:accent6>
        <a:srgbClr val="67564D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>
    <a:extraClrScheme>
      <a:clrScheme name="NewsPrint 1">
        <a:dk1>
          <a:srgbClr val="000000"/>
        </a:dk1>
        <a:lt1>
          <a:srgbClr val="FFFFFF"/>
        </a:lt1>
        <a:dk2>
          <a:srgbClr val="303030"/>
        </a:dk2>
        <a:lt2>
          <a:srgbClr val="DEDEE0"/>
        </a:lt2>
        <a:accent1>
          <a:srgbClr val="AD0101"/>
        </a:accent1>
        <a:accent2>
          <a:srgbClr val="726056"/>
        </a:accent2>
        <a:accent3>
          <a:srgbClr val="FFFFFF"/>
        </a:accent3>
        <a:accent4>
          <a:srgbClr val="000000"/>
        </a:accent4>
        <a:accent5>
          <a:srgbClr val="D3AAAA"/>
        </a:accent5>
        <a:accent6>
          <a:srgbClr val="67564D"/>
        </a:accent6>
        <a:hlink>
          <a:srgbClr val="D26900"/>
        </a:hlink>
        <a:folHlink>
          <a:srgbClr val="D892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sPrint 2">
        <a:dk1>
          <a:srgbClr val="000000"/>
        </a:dk1>
        <a:lt1>
          <a:srgbClr val="FFFFFF"/>
        </a:lt1>
        <a:dk2>
          <a:srgbClr val="303030"/>
        </a:dk2>
        <a:lt2>
          <a:srgbClr val="DEDEE0"/>
        </a:lt2>
        <a:accent1>
          <a:srgbClr val="1A7D94"/>
        </a:accent1>
        <a:accent2>
          <a:srgbClr val="726056"/>
        </a:accent2>
        <a:accent3>
          <a:srgbClr val="FFFFFF"/>
        </a:accent3>
        <a:accent4>
          <a:srgbClr val="000000"/>
        </a:accent4>
        <a:accent5>
          <a:srgbClr val="ABBFC8"/>
        </a:accent5>
        <a:accent6>
          <a:srgbClr val="67564D"/>
        </a:accent6>
        <a:hlink>
          <a:srgbClr val="D26900"/>
        </a:hlink>
        <a:folHlink>
          <a:srgbClr val="D892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NewsPrint 2">
    <a:dk1>
      <a:srgbClr val="000000"/>
    </a:dk1>
    <a:lt1>
      <a:srgbClr val="FFFFFF"/>
    </a:lt1>
    <a:dk2>
      <a:srgbClr val="303030"/>
    </a:dk2>
    <a:lt2>
      <a:srgbClr val="DEDEE0"/>
    </a:lt2>
    <a:accent1>
      <a:srgbClr val="1A7D94"/>
    </a:accent1>
    <a:accent2>
      <a:srgbClr val="726056"/>
    </a:accent2>
    <a:accent3>
      <a:srgbClr val="FFFFFF"/>
    </a:accent3>
    <a:accent4>
      <a:srgbClr val="000000"/>
    </a:accent4>
    <a:accent5>
      <a:srgbClr val="ABBFC8"/>
    </a:accent5>
    <a:accent6>
      <a:srgbClr val="67564D"/>
    </a:accent6>
    <a:hlink>
      <a:srgbClr val="D26900"/>
    </a:hlink>
    <a:folHlink>
      <a:srgbClr val="D89243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3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4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18335</TotalTime>
  <Words>2149</Words>
  <Application>Microsoft Office PowerPoint</Application>
  <PresentationFormat>Лист A4 (210x297 мм)</PresentationFormat>
  <Paragraphs>323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NewsPrint</vt:lpstr>
      <vt:lpstr> ПРЕЗЕНТАЦІЯ ПАКЕТУ ЗАКОНОПРОЕКТІВ   ЩОДО ПІДТРИМКИ  ТА РОЗВИТКУ ІННОВАЦІЙНОЇ ДІЯЛЬНОСТІ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ДЕРЖАВНОЇ ПІДТРИМКИ  інноваційної діяльності, які застосовуються</vt:lpstr>
      <vt:lpstr>ПОРІВНЯННЯ ДЕРЖАВНОЇ ПІДТРИМКИ В КРАЇНАХ ОСЕР</vt:lpstr>
      <vt:lpstr>ПОРІВНЯННЯ ДЕРЖАВНОЇ ПІДТРИМКИ В КРАЇНАХ ОСЕР</vt:lpstr>
      <vt:lpstr>ПОРІВНЯННЯ ДЕРЖАВНОЇ ПІДТРИМКИ В КРАЇНАХ ОСЕР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МОДЕЛЬ ПІДТРИМКИ  ІННОВАЦІЙ  ЧЕРЕЗ  ФОНД  РОЗВИТКУ  ІННОВАЦІЙ </vt:lpstr>
      <vt:lpstr>МОДЕЛЬ   УЧАСТІ  ФОНДУ  РОЗВИТКУ  ІННОВАЦІЙ  В  ІСІ</vt:lpstr>
      <vt:lpstr>Дякую за увагу Міністерство освіти і науки України</vt:lpstr>
    </vt:vector>
  </TitlesOfParts>
  <Company>МЕ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ИТОГИ РАЗВИТИЯ ЭКОНОМИКИ УКРАИНЫ В I КВАРТАЛЕ 2000 ГОДА</dc:title>
  <dc:creator>Мусина</dc:creator>
  <cp:lastModifiedBy>1</cp:lastModifiedBy>
  <cp:revision>1256</cp:revision>
  <cp:lastPrinted>2015-11-02T08:20:18Z</cp:lastPrinted>
  <dcterms:created xsi:type="dcterms:W3CDTF">2000-04-25T11:26:29Z</dcterms:created>
  <dcterms:modified xsi:type="dcterms:W3CDTF">2015-12-09T16:27:03Z</dcterms:modified>
</cp:coreProperties>
</file>