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81" r:id="rId3"/>
    <p:sldId id="282" r:id="rId4"/>
    <p:sldId id="261" r:id="rId5"/>
    <p:sldId id="283" r:id="rId6"/>
    <p:sldId id="284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81"/>
            <p14:sldId id="282"/>
            <p14:sldId id="261"/>
            <p14:sldId id="283"/>
            <p14:sldId id="284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>
            <p14:sldId id="277"/>
          </p14:sldIdLst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10.12.2015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8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9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339752" y="692696"/>
            <a:ext cx="6180224" cy="1470025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Практичн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і аспекти впровадження інноваційних проектів у галузі альтернативної енергетики в Україні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528" cy="1766664"/>
          </a:xfrm>
        </p:spPr>
        <p:txBody>
          <a:bodyPr>
            <a:normAutofit fontScale="62500" lnSpcReduction="20000"/>
          </a:bodyPr>
          <a:lstStyle/>
          <a:p>
            <a:r>
              <a:rPr lang="uk-UA" sz="4000" b="1" dirty="0" smtClean="0">
                <a:latin typeface="+mn-lt"/>
              </a:rPr>
              <a:t>Письмак Вікторія Олексіївна</a:t>
            </a:r>
            <a:endParaRPr lang="ru-RU" sz="4000" b="1" dirty="0" smtClean="0">
              <a:latin typeface="+mn-lt"/>
            </a:endParaRPr>
          </a:p>
          <a:p>
            <a:r>
              <a:rPr lang="ru-RU" sz="2400" dirty="0" err="1" smtClean="0">
                <a:latin typeface="+mn-lt"/>
              </a:rPr>
              <a:t>К.е.н</a:t>
            </a:r>
            <a:r>
              <a:rPr lang="ru-RU" sz="2400" dirty="0" smtClean="0">
                <a:latin typeface="+mn-lt"/>
              </a:rPr>
              <a:t>., доцент </a:t>
            </a:r>
            <a:r>
              <a:rPr lang="ru-RU" sz="2400" dirty="0" err="1" smtClean="0">
                <a:latin typeface="+mn-lt"/>
              </a:rPr>
              <a:t>кафедри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економ</a:t>
            </a:r>
            <a:r>
              <a:rPr lang="uk-UA" sz="2400" dirty="0" err="1" smtClean="0">
                <a:latin typeface="+mn-lt"/>
              </a:rPr>
              <a:t>іки</a:t>
            </a:r>
            <a:r>
              <a:rPr lang="uk-UA" sz="2400" dirty="0" smtClean="0">
                <a:latin typeface="+mn-lt"/>
              </a:rPr>
              <a:t>, організації та планування діяльності підприємства, Харківський національний економічний університет ім. С. </a:t>
            </a:r>
            <a:r>
              <a:rPr lang="uk-UA" sz="2400" dirty="0" err="1" smtClean="0">
                <a:latin typeface="+mn-lt"/>
              </a:rPr>
              <a:t>Кузнеця</a:t>
            </a:r>
            <a:endParaRPr lang="uk-UA" sz="2400" dirty="0">
              <a:latin typeface="+mn-lt"/>
            </a:endParaRPr>
          </a:p>
          <a:p>
            <a:r>
              <a:rPr lang="uk-UA" sz="2400" dirty="0" smtClean="0">
                <a:latin typeface="+mn-lt"/>
              </a:rPr>
              <a:t>Директор ТОВ «</a:t>
            </a:r>
            <a:r>
              <a:rPr lang="uk-UA" sz="2400" dirty="0" err="1" smtClean="0">
                <a:latin typeface="+mn-lt"/>
              </a:rPr>
              <a:t>Золочівські</a:t>
            </a:r>
            <a:r>
              <a:rPr lang="uk-UA" sz="2400" dirty="0" smtClean="0">
                <a:latin typeface="+mn-lt"/>
              </a:rPr>
              <a:t> альтернативні системи»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7753672" cy="57675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" y="0"/>
            <a:ext cx="9113265" cy="675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/>
              <a:t>Новое окружение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/>
              <a:t>Адаптация нового сотрудника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dirty="0"/>
              <a:t>Ознакомление с новым назначением</a:t>
            </a:r>
          </a:p>
          <a:p>
            <a:r>
              <a:rPr lang="ru-RU" dirty="0"/>
              <a:t>Изучение нового окружения</a:t>
            </a:r>
          </a:p>
          <a:p>
            <a:r>
              <a:rPr lang="ru-RU" dirty="0"/>
              <a:t>Знакомство с новыми коллегами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7" y="0"/>
            <a:ext cx="91485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84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91226"/>
            <a:ext cx="8534400" cy="6336704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uk-UA" sz="7200" b="1" dirty="0" smtClean="0"/>
              <a:t>Основні проблемні аспекти при впровадженні  інноваційних проектів у галузі альтернативної енергетики:</a:t>
            </a:r>
            <a:endParaRPr lang="ru-RU" sz="7200" b="1" dirty="0"/>
          </a:p>
          <a:p>
            <a:pPr lvl="0"/>
            <a:r>
              <a:rPr lang="uk-UA" sz="7200" dirty="0" smtClean="0"/>
              <a:t>1. Організаційно-правовий </a:t>
            </a:r>
            <a:r>
              <a:rPr lang="uk-UA" sz="7200" dirty="0"/>
              <a:t>аспект. </a:t>
            </a:r>
            <a:endParaRPr lang="uk-UA" sz="7200" dirty="0" smtClean="0"/>
          </a:p>
          <a:p>
            <a:pPr lvl="0"/>
            <a:r>
              <a:rPr lang="uk-UA" sz="7200" dirty="0" smtClean="0"/>
              <a:t>2. Законодавчий </a:t>
            </a:r>
            <a:r>
              <a:rPr lang="uk-UA" sz="7200" dirty="0"/>
              <a:t>аспект. </a:t>
            </a:r>
            <a:endParaRPr lang="uk-UA" sz="7200" dirty="0" smtClean="0"/>
          </a:p>
          <a:p>
            <a:pPr lvl="0"/>
            <a:r>
              <a:rPr lang="uk-UA" sz="7200" dirty="0" smtClean="0"/>
              <a:t>3. Інвестиційний </a:t>
            </a:r>
            <a:r>
              <a:rPr lang="uk-UA" sz="7200" dirty="0"/>
              <a:t>аспект. </a:t>
            </a:r>
            <a:endParaRPr lang="ru-RU" sz="7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9" y="188640"/>
            <a:ext cx="8210872" cy="6192687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uk-UA" sz="8800" b="1" dirty="0"/>
              <a:t>О</a:t>
            </a:r>
            <a:r>
              <a:rPr lang="uk-UA" sz="8800" b="1" dirty="0" smtClean="0"/>
              <a:t>сновні </a:t>
            </a:r>
            <a:r>
              <a:rPr lang="uk-UA" sz="8800" b="1" dirty="0"/>
              <a:t>рекомендації щодо розвитку сектору альтернативної енергетики в </a:t>
            </a:r>
            <a:r>
              <a:rPr lang="uk-UA" sz="8800" b="1" dirty="0" smtClean="0"/>
              <a:t>Україні</a:t>
            </a:r>
            <a:endParaRPr lang="ru-RU" sz="8800" b="1" dirty="0"/>
          </a:p>
          <a:p>
            <a:pPr marL="857250" lvl="0" indent="-857250">
              <a:buFont typeface="Arial" pitchFamily="34" charset="0"/>
              <a:buChar char="•"/>
            </a:pPr>
            <a:r>
              <a:rPr lang="uk-UA" sz="8800" dirty="0"/>
              <a:t>Створення системи диференційованої тарифної підтримки  (децентралізація дозвільної бази на отримання ліцензій, дозволів, узгоджень затвердження тарифів тощо);</a:t>
            </a:r>
            <a:endParaRPr lang="ru-RU" sz="8800" dirty="0"/>
          </a:p>
          <a:p>
            <a:pPr marL="857250" lvl="0" indent="-857250">
              <a:buFont typeface="Arial" pitchFamily="34" charset="0"/>
              <a:buChar char="•"/>
            </a:pPr>
            <a:r>
              <a:rPr lang="uk-UA" sz="8800" dirty="0"/>
              <a:t>Продовження розробки нормативно-правової бази з чітко прописаними правовим механізмом отримання податкових та інших пільг, в тому числі в галузі кредитної підтримки, що необхідно для стимулювання подальшого розвитку інвестиційних проектів та програм, залучення на це </a:t>
            </a:r>
            <a:r>
              <a:rPr lang="uk-UA" sz="8800" dirty="0" smtClean="0"/>
              <a:t>потрібних </a:t>
            </a:r>
            <a:r>
              <a:rPr lang="uk-UA" sz="8800" dirty="0"/>
              <a:t>інвестиційних ресурсів;</a:t>
            </a:r>
            <a:endParaRPr lang="ru-RU" sz="8800" dirty="0"/>
          </a:p>
          <a:p>
            <a:pPr marL="857250" lvl="0" indent="-857250">
              <a:buFont typeface="Arial" pitchFamily="34" charset="0"/>
              <a:buChar char="•"/>
            </a:pPr>
            <a:r>
              <a:rPr lang="uk-UA" sz="8800" dirty="0"/>
              <a:t>Нормативне  урегулювання питання  оформлення права власності на теплові мережі; </a:t>
            </a:r>
            <a:endParaRPr lang="ru-RU" sz="8800" dirty="0"/>
          </a:p>
          <a:p>
            <a:pPr marL="857250" lvl="0" indent="-857250">
              <a:buFont typeface="Arial" pitchFamily="34" charset="0"/>
              <a:buChar char="•"/>
            </a:pPr>
            <a:r>
              <a:rPr lang="uk-UA" sz="8800" dirty="0"/>
              <a:t>Ведення загальнодержавної статистичної звітності стосовно використання альтернативних видів палива в регіонах за конкретними напрямами з метою систематизації інформації щодо наявного та потенційно можливого використання сільськогосподарськими та промисловими підприємствами, розробити її класифікацію;</a:t>
            </a:r>
            <a:endParaRPr lang="ru-RU" sz="8800" dirty="0"/>
          </a:p>
          <a:p>
            <a:pPr marL="857250" lvl="0" indent="-857250">
              <a:buFont typeface="Arial" pitchFamily="34" charset="0"/>
              <a:buChar char="•"/>
            </a:pPr>
            <a:r>
              <a:rPr lang="uk-UA" sz="8800" dirty="0"/>
              <a:t>Розробити комплекс заходів щодо стимулювання використання альтернативних джерел енергії, відходів у теплопостачанні, комбінованому виробництві теплової та електричної </a:t>
            </a:r>
            <a:r>
              <a:rPr lang="uk-UA" sz="8800" dirty="0" smtClean="0"/>
              <a:t>енергії</a:t>
            </a:r>
            <a:r>
              <a:rPr lang="uk-UA" sz="8800" dirty="0"/>
              <a:t>.</a:t>
            </a:r>
            <a:endParaRPr lang="ru-RU" sz="8800" dirty="0"/>
          </a:p>
          <a:p>
            <a:endParaRPr lang="ru-RU" sz="7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3048000"/>
            <a:ext cx="8303840" cy="1362075"/>
          </a:xfrm>
        </p:spPr>
        <p:txBody>
          <a:bodyPr>
            <a:normAutofit/>
          </a:bodyPr>
          <a:lstStyle/>
          <a:p>
            <a:pPr algn="ctr">
              <a:defRPr lang="ru-RU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443</Words>
  <Application>Microsoft Office PowerPoint</Application>
  <PresentationFormat>Экран (4:3)</PresentationFormat>
  <Paragraphs>50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Обучение</vt:lpstr>
      <vt:lpstr>Практичні аспекти впровадження інноваційних проектів у галузі альтернативної енергетики в Україні</vt:lpstr>
      <vt:lpstr>Презентация PowerPoint</vt:lpstr>
      <vt:lpstr>Презентация PowerPoint</vt:lpstr>
      <vt:lpstr>Адаптация нового сотрудника</vt:lpstr>
      <vt:lpstr>Презентация PowerPoint</vt:lpstr>
      <vt:lpstr>Презентация PowerPoint</vt:lpstr>
      <vt:lpstr>Дякую за увагу!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2015-12-06T13:19:32Z</dcterms:created>
  <dcterms:modified xsi:type="dcterms:W3CDTF">2015-12-10T12:23:01Z</dcterms:modified>
</cp:coreProperties>
</file>