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70" r:id="rId3"/>
    <p:sldId id="293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23" r:id="rId12"/>
    <p:sldId id="324" r:id="rId13"/>
    <p:sldId id="301" r:id="rId14"/>
    <p:sldId id="302" r:id="rId15"/>
    <p:sldId id="304" r:id="rId16"/>
    <p:sldId id="306" r:id="rId17"/>
    <p:sldId id="305" r:id="rId18"/>
    <p:sldId id="272" r:id="rId19"/>
    <p:sldId id="307" r:id="rId20"/>
    <p:sldId id="327" r:id="rId21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3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B0C5E97-3F20-4173-B17C-2F18E554F8D9}" type="datetimeFigureOut">
              <a:rPr lang="uk-UA"/>
              <a:pPr>
                <a:defRPr/>
              </a:pPr>
              <a:t>11.12.2015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E5A0167-D46C-4027-8C16-B7A3E858A18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5" name="Straight Connector 31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Isosceles Triangle 26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30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8"/>
            <p:cNvSpPr/>
            <p:nvPr/>
          </p:nvSpPr>
          <p:spPr>
            <a:xfrm rot="10800000">
              <a:off x="0" y="-528"/>
              <a:ext cx="842963" cy="5666225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7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8F73D-99DB-45C2-AD1B-6BDB5C9AACF9}" type="datetimeFigureOut">
              <a:rPr lang="ru-RU"/>
              <a:pPr>
                <a:defRPr/>
              </a:pPr>
              <a:t>11.12.2015</a:t>
            </a:fld>
            <a:endParaRPr lang="ru-RU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1FDBF-6DB0-4ACF-B2A6-DF85DA5C90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E1A2B-5DBB-45A0-AB07-AA5205C61577}" type="datetimeFigureOut">
              <a:rPr lang="ru-RU"/>
              <a:pPr>
                <a:defRPr/>
              </a:pPr>
              <a:t>11.12.2015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9FD79-2BB1-4402-AA6A-0D64240D56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9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6" name="TextBox 21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5" y="609600"/>
            <a:ext cx="809413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3A5DA-8C00-4364-B0C4-EFBFB24A4061}" type="datetimeFigureOut">
              <a:rPr lang="ru-RU"/>
              <a:pPr>
                <a:defRPr/>
              </a:pPr>
              <a:t>11.12.2015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D9665-F083-4BBA-BEB9-521C9572F9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8AF1C-FAAC-4C0E-85C4-9C1D47CD15FA}" type="datetimeFigureOut">
              <a:rPr lang="ru-RU"/>
              <a:pPr>
                <a:defRPr/>
              </a:pPr>
              <a:t>11.12.2015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08387-C95A-4B59-9CB7-BD225A588F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6" name="TextBox 24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5" y="609600"/>
            <a:ext cx="809413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11A82-492A-4811-8A01-685C2E87B70F}" type="datetimeFigureOut">
              <a:rPr lang="ru-RU"/>
              <a:pPr>
                <a:defRPr/>
              </a:pPr>
              <a:t>11.12.2015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6485F-FFD0-4B67-BE23-F3D6A5C849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7A302-6CFD-4787-9E17-778D4DBB6E02}" type="datetimeFigureOut">
              <a:rPr lang="ru-RU"/>
              <a:pPr>
                <a:defRPr/>
              </a:pPr>
              <a:t>11.12.2015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C2B97-B49B-4765-B4B3-92A3D9515C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6EAF5-7B18-4615-8836-6A0B3D906CD2}" type="datetimeFigureOut">
              <a:rPr lang="ru-RU"/>
              <a:pPr>
                <a:defRPr/>
              </a:pPr>
              <a:t>11.12.2015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43985-65D3-402D-8998-3AD36306F2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5" y="609603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7" y="609600"/>
            <a:ext cx="7060151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A8EC8-B2CB-474C-8922-9F8224E05C8C}" type="datetimeFigureOut">
              <a:rPr lang="ru-RU"/>
              <a:pPr>
                <a:defRPr/>
              </a:pPr>
              <a:t>11.12.2015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409AC-CE90-4B88-8EB8-F09512F3A4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7139F-0314-42EA-967E-49C2D0816089}" type="datetimeFigureOut">
              <a:rPr lang="ru-RU"/>
              <a:pPr>
                <a:defRPr/>
              </a:pPr>
              <a:t>11.12.2015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D1CA3-C529-4894-B767-5C6BB5C70F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71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8738D-20DE-48C6-B143-9AD6A89A3849}" type="datetimeFigureOut">
              <a:rPr lang="ru-RU"/>
              <a:pPr>
                <a:defRPr/>
              </a:pPr>
              <a:t>11.12.2015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37FF4-10C3-4AD1-BA34-0BB33F728E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6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69" y="2160590"/>
            <a:ext cx="4184035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3F3DC-497C-439E-B3D5-4985D0F4F115}" type="datetimeFigureOut">
              <a:rPr lang="ru-RU"/>
              <a:pPr>
                <a:defRPr/>
              </a:pPr>
              <a:t>11.12.2015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D3B6B-146C-4D13-ADA7-3BEC807562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7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7" y="2737249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4" y="2160983"/>
            <a:ext cx="418561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6" y="2737249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21D0E-01CE-401F-AB20-841FDCC44868}" type="datetimeFigureOut">
              <a:rPr lang="ru-RU"/>
              <a:pPr>
                <a:defRPr/>
              </a:pPr>
              <a:t>11.12.2015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5255D-2F51-44B5-97DB-E750B246EB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F0772-4451-4568-AEA6-8F14319A3303}" type="datetimeFigureOut">
              <a:rPr lang="ru-RU"/>
              <a:pPr>
                <a:defRPr/>
              </a:pPr>
              <a:t>11.12.2015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1DD10-C12E-4692-AFD9-3FCB74EC36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24D52-ED51-481C-A714-C8D7207A6158}" type="datetimeFigureOut">
              <a:rPr lang="ru-RU"/>
              <a:pPr>
                <a:defRPr/>
              </a:pPr>
              <a:t>11.12.2015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BCEA6-E39F-405C-86BD-5C02966B7F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3" y="514928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5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0CD89-C455-4570-A156-AEFC532A0ECD}" type="datetimeFigureOut">
              <a:rPr lang="ru-RU"/>
              <a:pPr>
                <a:defRPr/>
              </a:pPr>
              <a:t>11.12.2015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76137-DCA2-4625-8849-E60A162068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6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5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6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82B28-8DD4-4B6B-919C-F6DB12F85C82}" type="datetimeFigureOut">
              <a:rPr lang="ru-RU"/>
              <a:pPr>
                <a:defRPr/>
              </a:pPr>
              <a:t>11.12.2015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D92C0-92FF-4512-9277-E956CC243A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8F7CBAA-5B67-4352-857C-3C990F3E6354}" type="datetimeFigureOut">
              <a:rPr lang="ru-RU"/>
              <a:pPr>
                <a:defRPr/>
              </a:pPr>
              <a:t>11.12.2015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C9157E7-ACCE-40A2-987C-600E9B7F24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7" r:id="rId2"/>
    <p:sldLayoutId id="2147483726" r:id="rId3"/>
    <p:sldLayoutId id="2147483725" r:id="rId4"/>
    <p:sldLayoutId id="2147483724" r:id="rId5"/>
    <p:sldLayoutId id="2147483723" r:id="rId6"/>
    <p:sldLayoutId id="2147483722" r:id="rId7"/>
    <p:sldLayoutId id="2147483721" r:id="rId8"/>
    <p:sldLayoutId id="2147483720" r:id="rId9"/>
    <p:sldLayoutId id="2147483719" r:id="rId10"/>
    <p:sldLayoutId id="2147483729" r:id="rId11"/>
    <p:sldLayoutId id="2147483718" r:id="rId12"/>
    <p:sldLayoutId id="2147483730" r:id="rId13"/>
    <p:sldLayoutId id="2147483717" r:id="rId14"/>
    <p:sldLayoutId id="2147483716" r:id="rId15"/>
    <p:sldLayoutId id="2147483715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3775" y="1195388"/>
            <a:ext cx="8670925" cy="13112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uk-UA" sz="4000" b="1">
                <a:solidFill>
                  <a:srgbClr val="2A5010"/>
                </a:solidFill>
                <a:latin typeface="Trebuchet MS" pitchFamily="34" charset="0"/>
              </a:rPr>
              <a:t>Інновації </a:t>
            </a:r>
            <a:r>
              <a:rPr lang="uk-UA" sz="4000" b="1">
                <a:solidFill>
                  <a:srgbClr val="2A5010"/>
                </a:solidFill>
              </a:rPr>
              <a:t>у сфері</a:t>
            </a:r>
            <a:r>
              <a:rPr lang="uk-UA" sz="4000" b="1">
                <a:solidFill>
                  <a:srgbClr val="2A5010"/>
                </a:solidFill>
                <a:latin typeface="Trebuchet MS" pitchFamily="34" charset="0"/>
              </a:rPr>
              <a:t> освітньо</a:t>
            </a:r>
            <a:r>
              <a:rPr lang="uk-UA" sz="4000" b="1">
                <a:solidFill>
                  <a:srgbClr val="2A5010"/>
                </a:solidFill>
              </a:rPr>
              <a:t>го</a:t>
            </a:r>
            <a:r>
              <a:rPr lang="uk-UA" sz="4000" b="1">
                <a:solidFill>
                  <a:srgbClr val="2A5010"/>
                </a:solidFill>
                <a:latin typeface="Trebuchet MS" pitchFamily="34" charset="0"/>
              </a:rPr>
              <a:t> менеджмент</a:t>
            </a:r>
            <a:r>
              <a:rPr lang="uk-UA" sz="4000" b="1">
                <a:solidFill>
                  <a:srgbClr val="2A5010"/>
                </a:solidFill>
              </a:rPr>
              <a:t>у</a:t>
            </a:r>
            <a:r>
              <a:rPr lang="uk-UA" sz="4000" b="1">
                <a:solidFill>
                  <a:srgbClr val="2A5010"/>
                </a:solidFill>
                <a:latin typeface="Trebuchet MS" pitchFamily="34" charset="0"/>
              </a:rPr>
              <a:t> в Україні</a:t>
            </a:r>
          </a:p>
        </p:txBody>
      </p:sp>
      <p:sp>
        <p:nvSpPr>
          <p:cNvPr id="44034" name="TextBox 4"/>
          <p:cNvSpPr txBox="1">
            <a:spLocks noChangeArrowheads="1"/>
          </p:cNvSpPr>
          <p:nvPr/>
        </p:nvSpPr>
        <p:spPr bwMode="auto">
          <a:xfrm>
            <a:off x="5329238" y="4833938"/>
            <a:ext cx="37719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>
                <a:latin typeface="Trebuchet MS" pitchFamily="34" charset="0"/>
              </a:rPr>
              <a:t>Полякова Г.А., к.пед.н., доц.</a:t>
            </a:r>
          </a:p>
          <a:p>
            <a:r>
              <a:rPr lang="uk-UA" sz="2000">
                <a:latin typeface="Trebuchet MS" pitchFamily="34" charset="0"/>
              </a:rPr>
              <a:t>керівник відділу забезпечення якості освіти та інноваційного розвитку</a:t>
            </a:r>
          </a:p>
        </p:txBody>
      </p:sp>
      <p:pic>
        <p:nvPicPr>
          <p:cNvPr id="44035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738" y="3394075"/>
            <a:ext cx="3103562" cy="306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860425"/>
          </a:xfrm>
        </p:spPr>
        <p:txBody>
          <a:bodyPr rtlCol="0"/>
          <a:lstStyle/>
          <a:p>
            <a:pPr marL="342900" indent="-342900" eaLnBrk="1" fontAlgn="auto" hangingPunct="1">
              <a:spcBef>
                <a:spcPts val="100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accent2">
                    <a:lumMod val="75000"/>
                  </a:schemeClr>
                </a:solidFill>
              </a:rPr>
              <a:t>Університет підприємницького типу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863" y="1622425"/>
            <a:ext cx="8596312" cy="4419600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uk-UA" sz="2400" b="1" dirty="0">
                <a:solidFill>
                  <a:schemeClr val="tx1"/>
                </a:solidFill>
              </a:rPr>
              <a:t>Вимоги: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2400" dirty="0" smtClean="0">
                <a:solidFill>
                  <a:schemeClr val="tx1"/>
                </a:solidFill>
              </a:rPr>
              <a:t>Повинен </a:t>
            </a:r>
            <a:r>
              <a:rPr lang="uk-UA" sz="2400" dirty="0">
                <a:solidFill>
                  <a:schemeClr val="tx1"/>
                </a:solidFill>
              </a:rPr>
              <a:t>демонструвати підприємницьку поведінку як організація;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2400" dirty="0" smtClean="0">
                <a:solidFill>
                  <a:schemeClr val="tx1"/>
                </a:solidFill>
              </a:rPr>
              <a:t>Члени </a:t>
            </a:r>
            <a:r>
              <a:rPr lang="uk-UA" sz="2400" dirty="0">
                <a:solidFill>
                  <a:schemeClr val="tx1"/>
                </a:solidFill>
              </a:rPr>
              <a:t>університету (викладачі, студенти, співробітники) повинні бути підприємцями;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2400" dirty="0">
                <a:solidFill>
                  <a:schemeClr val="tx1"/>
                </a:solidFill>
              </a:rPr>
              <a:t>Взаємодія університету і навколишнім середовищем повинно призводити до «структурного» сполучення університетів регіону.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2400" dirty="0">
                <a:solidFill>
                  <a:schemeClr val="tx1"/>
                </a:solidFill>
              </a:rPr>
              <a:t>Повинен </a:t>
            </a:r>
            <a:r>
              <a:rPr lang="uk-UA" sz="2400" dirty="0" smtClean="0">
                <a:solidFill>
                  <a:schemeClr val="tx1"/>
                </a:solidFill>
              </a:rPr>
              <a:t>забучувати:</a:t>
            </a:r>
            <a:r>
              <a:rPr lang="uk-UA" sz="2400" dirty="0">
                <a:solidFill>
                  <a:schemeClr val="tx1"/>
                </a:solidFill>
              </a:rPr>
              <a:t> </a:t>
            </a:r>
            <a:r>
              <a:rPr lang="uk-UA" sz="2400" dirty="0" smtClean="0">
                <a:solidFill>
                  <a:schemeClr val="tx1"/>
                </a:solidFill>
              </a:rPr>
              <a:t>генерацію </a:t>
            </a:r>
            <a:r>
              <a:rPr lang="uk-UA" sz="2400" dirty="0">
                <a:solidFill>
                  <a:schemeClr val="tx1"/>
                </a:solidFill>
              </a:rPr>
              <a:t>знань</a:t>
            </a:r>
            <a:r>
              <a:rPr lang="uk-UA" sz="2400" dirty="0" smtClean="0">
                <a:solidFill>
                  <a:schemeClr val="tx1"/>
                </a:solidFill>
              </a:rPr>
              <a:t>; якість викладання</a:t>
            </a:r>
            <a:r>
              <a:rPr lang="uk-UA" sz="2400" dirty="0">
                <a:solidFill>
                  <a:schemeClr val="tx1"/>
                </a:solidFill>
              </a:rPr>
              <a:t>; впровадження знань у практику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773113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>
                <a:solidFill>
                  <a:schemeClr val="accent2">
                    <a:lumMod val="75000"/>
                  </a:schemeClr>
                </a:solidFill>
              </a:rPr>
              <a:t>Відкритий університет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863" y="1512888"/>
            <a:ext cx="8596312" cy="484505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2400" dirty="0" smtClean="0">
                <a:solidFill>
                  <a:schemeClr val="tx1"/>
                </a:solidFill>
              </a:rPr>
              <a:t>Це соціально значущий просвітницький проект, орієнтований на всі соціальні верстви та вікові групи населення, створення широкого освітнього середовища.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2400" dirty="0" smtClean="0">
                <a:solidFill>
                  <a:schemeClr val="tx1"/>
                </a:solidFill>
              </a:rPr>
              <a:t>Надає можливість отримувати освіту для всіх, хто бажає навчатися у зручному для себе місці, у зручний час.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2400" dirty="0" smtClean="0">
                <a:solidFill>
                  <a:schemeClr val="tx1"/>
                </a:solidFill>
              </a:rPr>
              <a:t>Є найбільш високоорганізованої формою трансляції знань широкому колу населення.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2400" dirty="0" smtClean="0">
                <a:solidFill>
                  <a:schemeClr val="tx1"/>
                </a:solidFill>
              </a:rPr>
              <a:t>Є доступною формою безперервної освіти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2400" dirty="0" smtClean="0">
                <a:solidFill>
                  <a:schemeClr val="tx1"/>
                </a:solidFill>
              </a:rPr>
              <a:t>Ґрунтується на принципах дистанційної освіти.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2400" dirty="0" smtClean="0">
                <a:solidFill>
                  <a:schemeClr val="tx1"/>
                </a:solidFill>
              </a:rPr>
              <a:t>Забезпечує вільний вибір освітніх програм, курсів.</a:t>
            </a:r>
            <a:endParaRPr lang="uk-UA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750888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>
                <a:solidFill>
                  <a:schemeClr val="accent2">
                    <a:lumMod val="75000"/>
                  </a:schemeClr>
                </a:solidFill>
              </a:rPr>
              <a:t>Організаційні перетворення у ВНЗ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863" y="1633538"/>
            <a:ext cx="8596312" cy="4408487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None/>
              <a:defRPr/>
            </a:pPr>
            <a:r>
              <a:rPr lang="uk-UA" sz="3200" b="1" dirty="0">
                <a:solidFill>
                  <a:schemeClr val="tx1"/>
                </a:solidFill>
              </a:rPr>
              <a:t>Створення відділів (центрів) </a:t>
            </a:r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2800" dirty="0">
                <a:solidFill>
                  <a:schemeClr val="tx1"/>
                </a:solidFill>
              </a:rPr>
              <a:t>інноваційного розвитку</a:t>
            </a:r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2800" dirty="0">
                <a:solidFill>
                  <a:schemeClr val="tx1"/>
                </a:solidFill>
              </a:rPr>
              <a:t>освітніх інновацій, інноваційних технологій</a:t>
            </a:r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2800" dirty="0" smtClean="0">
                <a:solidFill>
                  <a:schemeClr val="tx1"/>
                </a:solidFill>
              </a:rPr>
              <a:t>внутрішнього </a:t>
            </a:r>
            <a:r>
              <a:rPr lang="uk-UA" sz="2800" dirty="0">
                <a:solidFill>
                  <a:schemeClr val="tx1"/>
                </a:solidFill>
              </a:rPr>
              <a:t>забезпечення якості</a:t>
            </a:r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2800" dirty="0" smtClean="0">
                <a:solidFill>
                  <a:schemeClr val="tx1"/>
                </a:solidFill>
              </a:rPr>
              <a:t>моніторингу </a:t>
            </a:r>
            <a:r>
              <a:rPr lang="uk-UA" sz="2800" dirty="0">
                <a:solidFill>
                  <a:schemeClr val="tx1"/>
                </a:solidFill>
              </a:rPr>
              <a:t>якості </a:t>
            </a:r>
            <a:r>
              <a:rPr lang="uk-UA" sz="2800" dirty="0" smtClean="0">
                <a:solidFill>
                  <a:schemeClr val="tx1"/>
                </a:solidFill>
              </a:rPr>
              <a:t>освіти</a:t>
            </a:r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2800" dirty="0" smtClean="0">
                <a:solidFill>
                  <a:schemeClr val="tx1"/>
                </a:solidFill>
              </a:rPr>
              <a:t>трансферу інновацій</a:t>
            </a:r>
            <a:endParaRPr lang="uk-UA" sz="2800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uk-UA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Заголовок 1"/>
          <p:cNvSpPr>
            <a:spLocks noGrp="1"/>
          </p:cNvSpPr>
          <p:nvPr>
            <p:ph type="title"/>
          </p:nvPr>
        </p:nvSpPr>
        <p:spPr>
          <a:xfrm>
            <a:off x="412750" y="269875"/>
            <a:ext cx="8596313" cy="1098550"/>
          </a:xfrm>
        </p:spPr>
        <p:txBody>
          <a:bodyPr/>
          <a:lstStyle/>
          <a:p>
            <a:pPr eaLnBrk="1" hangingPunct="1"/>
            <a:r>
              <a:rPr lang="uk-UA" sz="3200" smtClean="0">
                <a:solidFill>
                  <a:srgbClr val="3F7819"/>
                </a:solidFill>
                <a:latin typeface="Arial" charset="0"/>
              </a:rPr>
              <a:t>Актуальні </a:t>
            </a:r>
            <a:r>
              <a:rPr lang="uk-UA" sz="3200" smtClean="0">
                <a:solidFill>
                  <a:srgbClr val="3F7819"/>
                </a:solidFill>
              </a:rPr>
              <a:t>види управління діяльністю та розвитком ВНЗ</a:t>
            </a:r>
          </a:p>
        </p:txBody>
      </p:sp>
      <p:sp>
        <p:nvSpPr>
          <p:cNvPr id="57346" name="Объект 2"/>
          <p:cNvSpPr>
            <a:spLocks noGrp="1"/>
          </p:cNvSpPr>
          <p:nvPr>
            <p:ph idx="1"/>
          </p:nvPr>
        </p:nvSpPr>
        <p:spPr>
          <a:xfrm>
            <a:off x="677863" y="1692275"/>
            <a:ext cx="8596312" cy="43497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uk-UA" sz="2800" smtClean="0">
                <a:solidFill>
                  <a:schemeClr val="tx1"/>
                </a:solidFill>
                <a:latin typeface="Arial" charset="0"/>
              </a:rPr>
              <a:t>Стратенічне управління</a:t>
            </a:r>
          </a:p>
          <a:p>
            <a:pPr eaLnBrk="1" hangingPunct="1">
              <a:lnSpc>
                <a:spcPct val="80000"/>
              </a:lnSpc>
            </a:pPr>
            <a:r>
              <a:rPr lang="uk-UA" sz="2800" smtClean="0">
                <a:solidFill>
                  <a:schemeClr val="tx1"/>
                </a:solidFill>
              </a:rPr>
              <a:t>Адаптивне управління </a:t>
            </a:r>
          </a:p>
          <a:p>
            <a:pPr eaLnBrk="1" hangingPunct="1">
              <a:lnSpc>
                <a:spcPct val="80000"/>
              </a:lnSpc>
            </a:pPr>
            <a:r>
              <a:rPr lang="uk-UA" sz="2800" smtClean="0">
                <a:solidFill>
                  <a:schemeClr val="tx1"/>
                </a:solidFill>
              </a:rPr>
              <a:t>Маркетингове управління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3200" dirty="0" smtClean="0">
                <a:solidFill>
                  <a:schemeClr val="accent2">
                    <a:lumMod val="75000"/>
                  </a:schemeClr>
                </a:solidFill>
              </a:rPr>
              <a:t>Реалізація сучасних підходів до управління соціально-педагогічними системами </a:t>
            </a:r>
            <a:endParaRPr lang="uk-UA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8370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uk-UA" sz="3200" smtClean="0"/>
              <a:t>студентоцентрований </a:t>
            </a:r>
          </a:p>
          <a:p>
            <a:pPr eaLnBrk="1" hangingPunct="1"/>
            <a:r>
              <a:rPr lang="uk-UA" sz="3200" smtClean="0"/>
              <a:t>компетентнісний </a:t>
            </a:r>
          </a:p>
          <a:p>
            <a:pPr eaLnBrk="1" hangingPunct="1"/>
            <a:r>
              <a:rPr lang="uk-UA" sz="3200" smtClean="0"/>
              <a:t>кваліметричний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750" y="338138"/>
            <a:ext cx="8596313" cy="554037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3200" dirty="0">
                <a:solidFill>
                  <a:schemeClr val="accent2">
                    <a:lumMod val="75000"/>
                  </a:schemeClr>
                </a:solidFill>
              </a:rPr>
              <a:t>Рейтингове оцінювання ВНЗ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547688" y="1082675"/>
          <a:ext cx="8596312" cy="53202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83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280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9043">
                <a:tc>
                  <a:txBody>
                    <a:bodyPr/>
                    <a:lstStyle/>
                    <a:p>
                      <a:pPr algn="ctr"/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Національні рейтинги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Міжнародні рейтинги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349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8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rgbClr val="90C226"/>
                        </a:buClr>
                        <a:buSzPct val="80000"/>
                        <a:buFont typeface="Wingdings 3" charset="2"/>
                        <a:buNone/>
                        <a:tabLst/>
                        <a:defRPr/>
                      </a:pPr>
                      <a:r>
                        <a:rPr kumimoji="0" lang="uk-UA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Рейтинг університетів України III, IV рівнів акредитації "Топ 200 Україна»</a:t>
                      </a:r>
                    </a:p>
                  </a:txBody>
                  <a:tcP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Рейтинг світових університетів "QS World University Ranking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224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8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rgbClr val="90C226"/>
                        </a:buClr>
                        <a:buSzPct val="80000"/>
                        <a:buFont typeface="Wingdings 3" charset="2"/>
                        <a:buNone/>
                        <a:tabLst/>
                        <a:defRPr/>
                      </a:pPr>
                      <a:r>
                        <a:rPr kumimoji="0" lang="uk-UA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Рейтинг суб’єктів наукової діяльності України (рейтинг ВНЗ України) за даними НМБД Sciverse </a:t>
                      </a:r>
                      <a:r>
                        <a:rPr kumimoji="0" lang="uk-UA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Scopus</a:t>
                      </a:r>
                      <a:endParaRPr kumimoji="0" lang="uk-UA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uk-UA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Рейтинг світових університетів "QS EECA"</a:t>
                      </a:r>
                    </a:p>
                    <a:p>
                      <a:endParaRPr kumimoji="0" lang="uk-UA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146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8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rgbClr val="90C226"/>
                        </a:buClr>
                        <a:buSzPct val="80000"/>
                        <a:buFont typeface="Wingdings 3" charset="2"/>
                        <a:buNone/>
                        <a:tabLst/>
                        <a:defRPr/>
                      </a:pPr>
                      <a:r>
                        <a:rPr kumimoji="0" lang="uk-UA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Рейтинг прозорості національних ВНЗ</a:t>
                      </a:r>
                      <a:endParaRPr kumimoji="0" lang="uk-UA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10795" marB="10795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uk-UA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Академічний рейтинг університетів світу ARWU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146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8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rgbClr val="90C226"/>
                        </a:buClr>
                        <a:buSzPct val="80000"/>
                        <a:buFont typeface="Wingdings 3" charset="2"/>
                        <a:buNone/>
                        <a:tabLst/>
                        <a:defRPr/>
                      </a:pPr>
                      <a:r>
                        <a:rPr kumimoji="0" lang="uk-UA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Консолідований рейтинг ВНЗ України</a:t>
                      </a:r>
                      <a:endParaRPr kumimoji="0" lang="uk-UA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10795" marB="10795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uk-UA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Рейтинг університетів от </a:t>
                      </a:r>
                      <a:r>
                        <a:rPr kumimoji="0" lang="uk-UA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Times</a:t>
                      </a:r>
                      <a:r>
                        <a:rPr kumimoji="0" lang="uk-UA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uk-UA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Higher</a:t>
                      </a:r>
                      <a:r>
                        <a:rPr kumimoji="0" lang="uk-UA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Education-QS 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9043">
                <a:tc>
                  <a:txBody>
                    <a:bodyPr/>
                    <a:lstStyle/>
                    <a:p>
                      <a:endParaRPr lang="uk-UA" sz="1800" noProof="0" dirty="0"/>
                    </a:p>
                  </a:txBody>
                  <a:tcP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uk-UA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Міжнародний рейтинг ВНЗ "U-Multirank"</a:t>
                      </a:r>
                      <a:endParaRPr kumimoji="0" lang="uk-UA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43">
                <a:tc>
                  <a:txBody>
                    <a:bodyPr/>
                    <a:lstStyle/>
                    <a:p>
                      <a:endParaRPr lang="uk-UA" sz="1800" noProof="0" dirty="0"/>
                    </a:p>
                  </a:txBody>
                  <a:tcP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Рейтинг університетів за популярністю в Інтернеті "WORLD UNIVERSITIES WEB RANKING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9043">
                <a:tc>
                  <a:txBody>
                    <a:bodyPr/>
                    <a:lstStyle/>
                    <a:p>
                      <a:endParaRPr lang="uk-UA" sz="1800" noProof="0" dirty="0"/>
                    </a:p>
                  </a:txBody>
                  <a:tcP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"Webometrics Ranking of World Universities"</a:t>
                      </a:r>
                      <a:endParaRPr kumimoji="0" lang="uk-UA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5638" y="358775"/>
            <a:ext cx="9250362" cy="103505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3200" dirty="0">
                <a:solidFill>
                  <a:schemeClr val="accent2">
                    <a:lumMod val="75000"/>
                  </a:schemeClr>
                </a:solidFill>
              </a:rPr>
              <a:t>Соціально-психологічні дослідження внутрішнього та зовнішнього середовища ВНЗ </a:t>
            </a:r>
          </a:p>
        </p:txBody>
      </p:sp>
      <p:sp>
        <p:nvSpPr>
          <p:cNvPr id="60418" name="Объект 2"/>
          <p:cNvSpPr>
            <a:spLocks noGrp="1"/>
          </p:cNvSpPr>
          <p:nvPr>
            <p:ph idx="1"/>
          </p:nvPr>
        </p:nvSpPr>
        <p:spPr>
          <a:xfrm>
            <a:off x="677863" y="1785938"/>
            <a:ext cx="8596312" cy="3962400"/>
          </a:xfrm>
        </p:spPr>
        <p:txBody>
          <a:bodyPr/>
          <a:lstStyle/>
          <a:p>
            <a:pPr eaLnBrk="1" hangingPunct="1"/>
            <a:r>
              <a:rPr lang="uk-UA" sz="2400" smtClean="0">
                <a:solidFill>
                  <a:schemeClr val="tx1"/>
                </a:solidFill>
              </a:rPr>
              <a:t>Моніторинг ринку праці</a:t>
            </a:r>
          </a:p>
          <a:p>
            <a:pPr eaLnBrk="1" hangingPunct="1"/>
            <a:r>
              <a:rPr lang="uk-UA" sz="2400" smtClean="0">
                <a:solidFill>
                  <a:schemeClr val="tx1"/>
                </a:solidFill>
              </a:rPr>
              <a:t>Моніторинг ринку освітніх послуг</a:t>
            </a:r>
          </a:p>
          <a:p>
            <a:pPr eaLnBrk="1" hangingPunct="1"/>
            <a:r>
              <a:rPr lang="uk-UA" sz="2400" smtClean="0">
                <a:solidFill>
                  <a:schemeClr val="tx1"/>
                </a:solidFill>
              </a:rPr>
              <a:t>Мотиви вибору університету абітурієнтами</a:t>
            </a:r>
          </a:p>
          <a:p>
            <a:pPr eaLnBrk="1" hangingPunct="1"/>
            <a:r>
              <a:rPr lang="uk-UA" sz="2400" smtClean="0">
                <a:solidFill>
                  <a:schemeClr val="tx1"/>
                </a:solidFill>
              </a:rPr>
              <a:t>Опитування щодо задоволеності якістю освіти</a:t>
            </a:r>
          </a:p>
          <a:p>
            <a:pPr eaLnBrk="1" hangingPunct="1"/>
            <a:r>
              <a:rPr lang="uk-UA" sz="2400" smtClean="0">
                <a:solidFill>
                  <a:schemeClr val="tx1"/>
                </a:solidFill>
              </a:rPr>
              <a:t>Опитування абітурієнтів</a:t>
            </a:r>
          </a:p>
          <a:p>
            <a:pPr eaLnBrk="1" hangingPunct="1"/>
            <a:r>
              <a:rPr lang="uk-UA" sz="2400" smtClean="0">
                <a:solidFill>
                  <a:schemeClr val="tx1"/>
                </a:solidFill>
              </a:rPr>
              <a:t>Опитування випускників</a:t>
            </a:r>
          </a:p>
          <a:p>
            <a:pPr eaLnBrk="1" hangingPunct="1"/>
            <a:r>
              <a:rPr lang="uk-UA" sz="2400" smtClean="0">
                <a:solidFill>
                  <a:schemeClr val="tx1"/>
                </a:solidFill>
              </a:rPr>
              <a:t>Психологічне тестування на професійне спрямування</a:t>
            </a:r>
            <a:endParaRPr lang="uk-UA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719138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Освітній </a:t>
            </a:r>
            <a:r>
              <a:rPr lang="uk-UA" dirty="0">
                <a:solidFill>
                  <a:schemeClr val="accent2">
                    <a:lumMod val="75000"/>
                  </a:schemeClr>
                </a:solidFill>
              </a:rPr>
              <a:t>моніторинг</a:t>
            </a:r>
          </a:p>
        </p:txBody>
      </p:sp>
      <p:sp>
        <p:nvSpPr>
          <p:cNvPr id="61442" name="Объект 2"/>
          <p:cNvSpPr>
            <a:spLocks noGrp="1"/>
          </p:cNvSpPr>
          <p:nvPr>
            <p:ph idx="1"/>
          </p:nvPr>
        </p:nvSpPr>
        <p:spPr>
          <a:xfrm>
            <a:off x="677863" y="1382713"/>
            <a:ext cx="8596312" cy="4659312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uk-UA" sz="2400" smtClean="0">
                <a:solidFill>
                  <a:schemeClr val="tx1"/>
                </a:solidFill>
              </a:rPr>
              <a:t>Це система спостереження за певним об’єктом, збір, облік, оцінка та прогнозування його подальшого стану</a:t>
            </a:r>
          </a:p>
          <a:p>
            <a:pPr eaLnBrk="1" hangingPunct="1">
              <a:lnSpc>
                <a:spcPct val="70000"/>
              </a:lnSpc>
            </a:pPr>
            <a:endParaRPr lang="ru-RU" sz="2200" smtClean="0">
              <a:solidFill>
                <a:schemeClr val="tx1"/>
              </a:solidFill>
            </a:endParaRPr>
          </a:p>
          <a:p>
            <a:pPr algn="ctr" eaLnBrk="1" hangingPunct="1">
              <a:lnSpc>
                <a:spcPct val="70000"/>
              </a:lnSpc>
            </a:pPr>
            <a:r>
              <a:rPr lang="uk-UA" sz="2200" b="1" smtClean="0">
                <a:solidFill>
                  <a:schemeClr val="tx1"/>
                </a:solidFill>
              </a:rPr>
              <a:t>Моніторинг якості освіти</a:t>
            </a:r>
          </a:p>
          <a:p>
            <a:pPr algn="just" eaLnBrk="1" hangingPunct="1">
              <a:lnSpc>
                <a:spcPct val="70000"/>
              </a:lnSpc>
            </a:pPr>
            <a:r>
              <a:rPr lang="uk-UA" sz="2200" smtClean="0">
                <a:solidFill>
                  <a:schemeClr val="tx1"/>
                </a:solidFill>
              </a:rPr>
              <a:t>Якість освітніх програм</a:t>
            </a:r>
          </a:p>
          <a:p>
            <a:pPr algn="just" eaLnBrk="1" hangingPunct="1">
              <a:lnSpc>
                <a:spcPct val="70000"/>
              </a:lnSpc>
            </a:pPr>
            <a:r>
              <a:rPr lang="uk-UA" sz="2200" smtClean="0">
                <a:solidFill>
                  <a:schemeClr val="tx1"/>
                </a:solidFill>
              </a:rPr>
              <a:t>Якість студентоцентрованого викладання</a:t>
            </a:r>
          </a:p>
          <a:p>
            <a:pPr algn="just" eaLnBrk="1" hangingPunct="1">
              <a:lnSpc>
                <a:spcPct val="70000"/>
              </a:lnSpc>
            </a:pPr>
            <a:r>
              <a:rPr lang="uk-UA" sz="2200" smtClean="0">
                <a:solidFill>
                  <a:schemeClr val="tx1"/>
                </a:solidFill>
              </a:rPr>
              <a:t>Якість результатів навчання</a:t>
            </a:r>
          </a:p>
          <a:p>
            <a:pPr algn="just" eaLnBrk="1" hangingPunct="1">
              <a:lnSpc>
                <a:spcPct val="70000"/>
              </a:lnSpc>
            </a:pPr>
            <a:r>
              <a:rPr lang="uk-UA" sz="2200" smtClean="0">
                <a:solidFill>
                  <a:schemeClr val="tx1"/>
                </a:solidFill>
              </a:rPr>
              <a:t>Якість викладацького персоналу</a:t>
            </a:r>
          </a:p>
          <a:p>
            <a:pPr algn="just" eaLnBrk="1" hangingPunct="1">
              <a:lnSpc>
                <a:spcPct val="70000"/>
              </a:lnSpc>
            </a:pPr>
            <a:r>
              <a:rPr lang="uk-UA" sz="2200" smtClean="0">
                <a:solidFill>
                  <a:schemeClr val="tx1"/>
                </a:solidFill>
              </a:rPr>
              <a:t>Якість навчальних ресурсів</a:t>
            </a:r>
          </a:p>
          <a:p>
            <a:pPr algn="just" eaLnBrk="1" hangingPunct="1">
              <a:lnSpc>
                <a:spcPct val="70000"/>
              </a:lnSpc>
            </a:pPr>
            <a:r>
              <a:rPr lang="uk-UA" sz="2200" smtClean="0">
                <a:solidFill>
                  <a:schemeClr val="tx1"/>
                </a:solidFill>
              </a:rPr>
              <a:t>Публічність інформації</a:t>
            </a:r>
            <a:endParaRPr lang="uk-UA" sz="2200" smtClean="0">
              <a:solidFill>
                <a:schemeClr val="tx1"/>
              </a:solidFill>
              <a:latin typeface="Arial" charset="0"/>
            </a:endParaRPr>
          </a:p>
          <a:p>
            <a:pPr algn="just" eaLnBrk="1" hangingPunct="1">
              <a:lnSpc>
                <a:spcPct val="70000"/>
              </a:lnSpc>
            </a:pPr>
            <a:endParaRPr lang="uk-UA" sz="2200" smtClean="0">
              <a:solidFill>
                <a:schemeClr val="tx1"/>
              </a:solidFill>
              <a:latin typeface="Arial" charset="0"/>
            </a:endParaRPr>
          </a:p>
          <a:p>
            <a:pPr algn="just" eaLnBrk="1" hangingPunct="1">
              <a:lnSpc>
                <a:spcPct val="70000"/>
              </a:lnSpc>
            </a:pPr>
            <a:r>
              <a:rPr lang="uk-UA" sz="2200" smtClean="0">
                <a:solidFill>
                  <a:schemeClr val="tx1"/>
                </a:solidFill>
                <a:latin typeface="Arial" charset="0"/>
              </a:rPr>
              <a:t>(за Стандартами і рекомендаціями щодо забезпечення якості в Європейському просторі вищої освіти (</a:t>
            </a:r>
            <a:r>
              <a:rPr lang="en-US" sz="2200" smtClean="0">
                <a:solidFill>
                  <a:schemeClr val="tx1"/>
                </a:solidFill>
                <a:latin typeface="Arial" charset="0"/>
              </a:rPr>
              <a:t>ESG</a:t>
            </a:r>
            <a:r>
              <a:rPr lang="uk-UA" sz="2200" smtClean="0">
                <a:solidFill>
                  <a:schemeClr val="tx1"/>
                </a:solidFill>
                <a:latin typeface="Arial" charset="0"/>
              </a:rPr>
              <a:t>), 2015)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8826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</a:rPr>
              <a:t>Завдання інноваційного розвитку ВНЗ: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2466" name="Объект 2"/>
          <p:cNvSpPr>
            <a:spLocks noGrp="1"/>
          </p:cNvSpPr>
          <p:nvPr>
            <p:ph idx="1"/>
          </p:nvPr>
        </p:nvSpPr>
        <p:spPr>
          <a:xfrm>
            <a:off x="677863" y="1681163"/>
            <a:ext cx="8596312" cy="43608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sz="2400" smtClean="0">
                <a:solidFill>
                  <a:schemeClr val="tx1"/>
                </a:solidFill>
              </a:rPr>
              <a:t>1. Забезпечення позиціювання університету у світовому освітньому просторі. </a:t>
            </a:r>
          </a:p>
          <a:p>
            <a:pPr eaLnBrk="1" hangingPunct="1">
              <a:lnSpc>
                <a:spcPct val="90000"/>
              </a:lnSpc>
            </a:pPr>
            <a:r>
              <a:rPr lang="uk-UA" sz="2400" smtClean="0">
                <a:solidFill>
                  <a:schemeClr val="tx1"/>
                </a:solidFill>
              </a:rPr>
              <a:t>2. Управління якістю освіти на інноваційній основі. </a:t>
            </a:r>
          </a:p>
          <a:p>
            <a:pPr eaLnBrk="1" hangingPunct="1">
              <a:lnSpc>
                <a:spcPct val="90000"/>
              </a:lnSpc>
            </a:pPr>
            <a:r>
              <a:rPr lang="uk-UA" sz="2400" smtClean="0">
                <a:solidFill>
                  <a:schemeClr val="tx1"/>
                </a:solidFill>
              </a:rPr>
              <a:t>3. Інтернаціоналізація освіти та науки.</a:t>
            </a:r>
          </a:p>
          <a:p>
            <a:pPr eaLnBrk="1" hangingPunct="1">
              <a:lnSpc>
                <a:spcPct val="90000"/>
              </a:lnSpc>
            </a:pPr>
            <a:r>
              <a:rPr lang="uk-UA" sz="2400" smtClean="0">
                <a:solidFill>
                  <a:schemeClr val="tx1"/>
                </a:solidFill>
                <a:latin typeface="Arial" charset="0"/>
              </a:rPr>
              <a:t>4. </a:t>
            </a:r>
            <a:r>
              <a:rPr lang="uk-UA" sz="2400" smtClean="0">
                <a:solidFill>
                  <a:schemeClr val="tx1"/>
                </a:solidFill>
              </a:rPr>
              <a:t>Створення освітньо-інноваційного та інформаційно-навчального середовища. </a:t>
            </a:r>
          </a:p>
          <a:p>
            <a:pPr eaLnBrk="1" hangingPunct="1">
              <a:lnSpc>
                <a:spcPct val="90000"/>
              </a:lnSpc>
            </a:pPr>
            <a:r>
              <a:rPr lang="uk-UA" sz="2400" smtClean="0">
                <a:solidFill>
                  <a:schemeClr val="tx1"/>
                </a:solidFill>
              </a:rPr>
              <a:t>4. </a:t>
            </a:r>
            <a:r>
              <a:rPr lang="uk-UA" sz="2400" smtClean="0">
                <a:solidFill>
                  <a:schemeClr val="tx1"/>
                </a:solidFill>
                <a:latin typeface="Arial" charset="0"/>
              </a:rPr>
              <a:t>Навчання через дослідження.</a:t>
            </a:r>
          </a:p>
          <a:p>
            <a:pPr eaLnBrk="1" hangingPunct="1">
              <a:lnSpc>
                <a:spcPct val="90000"/>
              </a:lnSpc>
            </a:pPr>
            <a:r>
              <a:rPr lang="uk-UA" sz="2400" smtClean="0">
                <a:solidFill>
                  <a:schemeClr val="tx1"/>
                </a:solidFill>
                <a:latin typeface="Arial" charset="0"/>
              </a:rPr>
              <a:t>5. </a:t>
            </a:r>
            <a:r>
              <a:rPr lang="uk-UA" sz="2400" smtClean="0">
                <a:solidFill>
                  <a:schemeClr val="tx1"/>
                </a:solidFill>
              </a:rPr>
              <a:t>Розвиток ресурсного потенціалу: наукового, кадрового, організаційного та матеріально-технічного. </a:t>
            </a:r>
          </a:p>
          <a:p>
            <a:pPr eaLnBrk="1" hangingPunct="1">
              <a:lnSpc>
                <a:spcPct val="90000"/>
              </a:lnSpc>
            </a:pPr>
            <a:r>
              <a:rPr lang="uk-UA" sz="2400" smtClean="0">
                <a:solidFill>
                  <a:schemeClr val="tx1"/>
                </a:solidFill>
                <a:latin typeface="Arial" charset="0"/>
              </a:rPr>
              <a:t>6</a:t>
            </a:r>
            <a:r>
              <a:rPr lang="uk-UA" sz="2400" smtClean="0">
                <a:solidFill>
                  <a:schemeClr val="tx1"/>
                </a:solidFill>
              </a:rPr>
              <a:t>. Формування інноваційної корпоративної культури університету.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925513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3200" dirty="0">
                <a:solidFill>
                  <a:schemeClr val="accent2">
                    <a:lumMod val="75000"/>
                  </a:schemeClr>
                </a:solidFill>
              </a:rPr>
              <a:t>Напрями розвитку освітніх інновацій на локальному рівні</a:t>
            </a:r>
          </a:p>
        </p:txBody>
      </p:sp>
      <p:sp>
        <p:nvSpPr>
          <p:cNvPr id="63490" name="Объект 2"/>
          <p:cNvSpPr>
            <a:spLocks noGrp="1"/>
          </p:cNvSpPr>
          <p:nvPr>
            <p:ph idx="1"/>
          </p:nvPr>
        </p:nvSpPr>
        <p:spPr>
          <a:xfrm>
            <a:off x="709613" y="1882775"/>
            <a:ext cx="8596312" cy="4202113"/>
          </a:xfrm>
        </p:spPr>
        <p:txBody>
          <a:bodyPr/>
          <a:lstStyle/>
          <a:p>
            <a:pPr eaLnBrk="1" hangingPunct="1"/>
            <a:r>
              <a:rPr lang="uk-UA" sz="2400" smtClean="0">
                <a:solidFill>
                  <a:schemeClr val="tx1"/>
                </a:solidFill>
              </a:rPr>
              <a:t>в  управлінні ВНЗ; </a:t>
            </a:r>
          </a:p>
          <a:p>
            <a:pPr eaLnBrk="1" hangingPunct="1"/>
            <a:r>
              <a:rPr lang="uk-UA" sz="2400" smtClean="0">
                <a:solidFill>
                  <a:schemeClr val="tx1"/>
                </a:solidFill>
              </a:rPr>
              <a:t>у забезпеченні якості освітніх послуг;</a:t>
            </a:r>
          </a:p>
          <a:p>
            <a:pPr eaLnBrk="1" hangingPunct="1"/>
            <a:r>
              <a:rPr lang="uk-UA" sz="2400" smtClean="0">
                <a:solidFill>
                  <a:schemeClr val="tx1"/>
                </a:solidFill>
              </a:rPr>
              <a:t>в організації навчального процесу;</a:t>
            </a:r>
          </a:p>
          <a:p>
            <a:pPr eaLnBrk="1" hangingPunct="1"/>
            <a:r>
              <a:rPr lang="uk-UA" sz="2400" smtClean="0">
                <a:solidFill>
                  <a:schemeClr val="tx1"/>
                </a:solidFill>
              </a:rPr>
              <a:t>модернізація змісту, методів, організаційних форм, засобів визначення результатів компетентнісно орієнтованого навчання;</a:t>
            </a:r>
          </a:p>
          <a:p>
            <a:pPr eaLnBrk="1" hangingPunct="1"/>
            <a:r>
              <a:rPr lang="uk-UA" sz="2400" smtClean="0">
                <a:solidFill>
                  <a:schemeClr val="tx1"/>
                </a:solidFill>
              </a:rPr>
              <a:t>впровадження </a:t>
            </a:r>
            <a:r>
              <a:rPr lang="uk-UA" sz="2400" smtClean="0">
                <a:solidFill>
                  <a:schemeClr val="tx1"/>
                </a:solidFill>
                <a:latin typeface="Arial" charset="0"/>
              </a:rPr>
              <a:t>сучасних </a:t>
            </a:r>
            <a:r>
              <a:rPr lang="uk-UA" sz="2400" smtClean="0">
                <a:solidFill>
                  <a:schemeClr val="tx1"/>
                </a:solidFill>
              </a:rPr>
              <a:t>технологій</a:t>
            </a:r>
            <a:r>
              <a:rPr lang="uk-UA" sz="2400" smtClean="0">
                <a:solidFill>
                  <a:schemeClr val="tx1"/>
                </a:solidFill>
                <a:latin typeface="Arial" charset="0"/>
              </a:rPr>
              <a:t> новчання</a:t>
            </a:r>
            <a:r>
              <a:rPr lang="uk-UA" sz="2400" smtClean="0">
                <a:solidFill>
                  <a:schemeClr val="tx1"/>
                </a:solidFill>
              </a:rPr>
              <a:t>;</a:t>
            </a:r>
          </a:p>
          <a:p>
            <a:pPr eaLnBrk="1" hangingPunct="1"/>
            <a:r>
              <a:rPr lang="uk-UA" sz="2400" smtClean="0">
                <a:solidFill>
                  <a:schemeClr val="tx1"/>
                </a:solidFill>
              </a:rPr>
              <a:t>у виховній, профорієнтаційній роботі.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Питання</a:t>
            </a: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863" y="1576388"/>
            <a:ext cx="8596312" cy="4465637"/>
          </a:xfrm>
        </p:spPr>
        <p:txBody>
          <a:bodyPr>
            <a:normAutofit/>
          </a:bodyPr>
          <a:lstStyle/>
          <a:p>
            <a:pPr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uk-UA" sz="2400" smtClean="0">
                <a:solidFill>
                  <a:srgbClr val="000000"/>
                </a:solidFill>
                <a:latin typeface="Arial" charset="0"/>
              </a:rPr>
              <a:t>Стратегічні напрями розвитку Європейського та національного освітнього простору</a:t>
            </a:r>
          </a:p>
          <a:p>
            <a:pPr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uk-UA" sz="2400" smtClean="0">
                <a:solidFill>
                  <a:srgbClr val="000000"/>
                </a:solidFill>
                <a:latin typeface="Arial" charset="0"/>
              </a:rPr>
              <a:t>Інновації в освітньому менеджменті на макро-, мезо-, локальному рівнях</a:t>
            </a:r>
          </a:p>
          <a:p>
            <a:pPr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uk-UA" sz="2400" smtClean="0">
                <a:solidFill>
                  <a:srgbClr val="000000"/>
                </a:solidFill>
                <a:latin typeface="Arial" charset="0"/>
              </a:rPr>
              <a:t>Досвід ХНЕУ ім. С. Кузнеця</a:t>
            </a:r>
          </a:p>
          <a:p>
            <a:pPr defTabSz="914400">
              <a:spcBef>
                <a:spcPct val="20000"/>
              </a:spcBef>
              <a:buClrTx/>
              <a:buSzTx/>
              <a:buFontTx/>
              <a:buChar char="•"/>
            </a:pPr>
            <a:endParaRPr lang="uk-UA" sz="2400" smtClean="0">
              <a:solidFill>
                <a:srgbClr val="000000"/>
              </a:solidFill>
              <a:latin typeface="Arial" charset="0"/>
            </a:endParaRPr>
          </a:p>
          <a:p>
            <a:pPr defTabSz="914400"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200" smtClean="0">
                <a:solidFill>
                  <a:srgbClr val="3F7819"/>
                </a:solidFill>
              </a:rPr>
              <a:t>Пропозиції щодо підтримки освітнього менеджменту</a:t>
            </a:r>
            <a:endParaRPr lang="ru-RU" sz="3200" smtClean="0">
              <a:solidFill>
                <a:srgbClr val="3F7819"/>
              </a:solidFill>
            </a:endParaRPr>
          </a:p>
        </p:txBody>
      </p:sp>
      <p:sp>
        <p:nvSpPr>
          <p:cNvPr id="6451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sz="2000" smtClean="0">
                <a:latin typeface="Arial" charset="0"/>
              </a:rPr>
              <a:t>1. Створення та розвиток концорціуму вищих навчальних закладів на регіональному та державному рівні.. </a:t>
            </a:r>
          </a:p>
          <a:p>
            <a:r>
              <a:rPr lang="uk-UA" sz="2000" smtClean="0">
                <a:latin typeface="Arial" charset="0"/>
              </a:rPr>
              <a:t>Запровадження національного рейтингу ВНЗ України з урахуванням міжнародного досвіду..</a:t>
            </a:r>
          </a:p>
          <a:p>
            <a:r>
              <a:rPr lang="uk-UA" sz="2000" smtClean="0">
                <a:latin typeface="Arial" charset="0"/>
              </a:rPr>
              <a:t>Створення Національного гіду якості діяльності та розвитку ВНЗ (з переліком індикаторів). – європейський досвід.</a:t>
            </a:r>
          </a:p>
          <a:p>
            <a:r>
              <a:rPr lang="uk-UA" sz="2000" smtClean="0">
                <a:latin typeface="Arial" charset="0"/>
              </a:rPr>
              <a:t>Створення банків, реєстрів інновацій освітнього менеджменту, освітніх інновацій.</a:t>
            </a:r>
          </a:p>
          <a:p>
            <a:r>
              <a:rPr lang="uk-UA" sz="2000" smtClean="0">
                <a:latin typeface="Arial" charset="0"/>
              </a:rPr>
              <a:t>Розвиток підготовки менеджерів освіти різного рівня. </a:t>
            </a:r>
            <a:endParaRPr lang="ru-RU" sz="20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5638" y="304800"/>
            <a:ext cx="8596312" cy="1566863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3200" dirty="0" smtClean="0">
                <a:solidFill>
                  <a:schemeClr val="accent2">
                    <a:lumMod val="75000"/>
                  </a:schemeClr>
                </a:solidFill>
              </a:rPr>
              <a:t>Пріоритети </a:t>
            </a:r>
            <a:r>
              <a:rPr lang="uk-UA" sz="3200" dirty="0">
                <a:solidFill>
                  <a:schemeClr val="accent2">
                    <a:lumMod val="75000"/>
                  </a:schemeClr>
                </a:solidFill>
              </a:rPr>
              <a:t>розвитку Європейського простору вищої освіти до 2020 </a:t>
            </a:r>
            <a:r>
              <a:rPr lang="uk-UA" sz="3200" dirty="0" smtClean="0">
                <a:solidFill>
                  <a:schemeClr val="accent2">
                    <a:lumMod val="75000"/>
                  </a:schemeClr>
                </a:solidFill>
              </a:rPr>
              <a:t>року </a:t>
            </a:r>
            <a:r>
              <a:rPr lang="uk-UA" sz="2400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uk-UA" sz="1600" dirty="0" smtClean="0">
                <a:solidFill>
                  <a:schemeClr val="accent2">
                    <a:lumMod val="75000"/>
                  </a:schemeClr>
                </a:solidFill>
              </a:rPr>
              <a:t>Комюніке </a:t>
            </a:r>
            <a:r>
              <a:rPr lang="uk-UA" sz="1600" dirty="0">
                <a:solidFill>
                  <a:schemeClr val="accent2">
                    <a:lumMod val="75000"/>
                  </a:schemeClr>
                </a:solidFill>
              </a:rPr>
              <a:t>конференції Європейських Міністрів, відповідальних за вищу освіту "Болонський </a:t>
            </a:r>
            <a:r>
              <a:rPr lang="uk-UA" sz="1600" dirty="0" smtClean="0">
                <a:solidFill>
                  <a:schemeClr val="accent2">
                    <a:lumMod val="75000"/>
                  </a:schemeClr>
                </a:solidFill>
              </a:rPr>
              <a:t>процес - 2020)</a:t>
            </a:r>
            <a:endParaRPr lang="uk-UA" sz="1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1663" y="2122488"/>
            <a:ext cx="8596312" cy="4300537"/>
          </a:xfrm>
        </p:spPr>
        <p:txBody>
          <a:bodyPr rtlCol="0">
            <a:normAutofit fontScale="70000" lnSpcReduction="20000"/>
          </a:bodyPr>
          <a:lstStyle/>
          <a:p>
            <a:pPr eaLnBrk="1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3400" dirty="0">
                <a:solidFill>
                  <a:schemeClr val="tx1"/>
                </a:solidFill>
              </a:rPr>
              <a:t>постійна увага до якості;</a:t>
            </a:r>
          </a:p>
          <a:p>
            <a:pPr eaLnBrk="1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3400" dirty="0">
                <a:solidFill>
                  <a:schemeClr val="tx1"/>
                </a:solidFill>
              </a:rPr>
              <a:t>увага до соціального аспекту вищої освіти;</a:t>
            </a:r>
          </a:p>
          <a:p>
            <a:pPr eaLnBrk="1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3400" dirty="0">
                <a:solidFill>
                  <a:schemeClr val="tx1"/>
                </a:solidFill>
              </a:rPr>
              <a:t>безперервне навчання;</a:t>
            </a:r>
          </a:p>
          <a:p>
            <a:pPr eaLnBrk="1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3400" dirty="0">
                <a:solidFill>
                  <a:schemeClr val="tx1"/>
                </a:solidFill>
              </a:rPr>
              <a:t>працевлаштування;</a:t>
            </a:r>
          </a:p>
          <a:p>
            <a:pPr eaLnBrk="1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3400" dirty="0">
                <a:solidFill>
                  <a:schemeClr val="tx1"/>
                </a:solidFill>
              </a:rPr>
              <a:t>особистісно-орієнтоване навчання;</a:t>
            </a:r>
          </a:p>
          <a:p>
            <a:pPr eaLnBrk="1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3400" dirty="0">
                <a:solidFill>
                  <a:schemeClr val="tx1"/>
                </a:solidFill>
              </a:rPr>
              <a:t>освіта, дослідження та інновації;</a:t>
            </a:r>
          </a:p>
          <a:p>
            <a:pPr eaLnBrk="1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3400" dirty="0">
                <a:solidFill>
                  <a:schemeClr val="tx1"/>
                </a:solidFill>
              </a:rPr>
              <a:t>міжнародна відкритість;</a:t>
            </a:r>
          </a:p>
          <a:p>
            <a:pPr eaLnBrk="1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3400" dirty="0">
                <a:solidFill>
                  <a:schemeClr val="tx1"/>
                </a:solidFill>
              </a:rPr>
              <a:t>мобільність студентів, дослідників і співробітників;</a:t>
            </a:r>
          </a:p>
          <a:p>
            <a:pPr eaLnBrk="1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3400" dirty="0">
                <a:solidFill>
                  <a:schemeClr val="tx1"/>
                </a:solidFill>
              </a:rPr>
              <a:t>збір даних;</a:t>
            </a:r>
          </a:p>
          <a:p>
            <a:pPr eaLnBrk="1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3400" dirty="0">
                <a:solidFill>
                  <a:schemeClr val="tx1"/>
                </a:solidFill>
              </a:rPr>
              <a:t>багатовимірні інструменти </a:t>
            </a:r>
            <a:r>
              <a:rPr lang="uk-UA" sz="3400" dirty="0" smtClean="0">
                <a:solidFill>
                  <a:schemeClr val="tx1"/>
                </a:solidFill>
              </a:rPr>
              <a:t>прозорості</a:t>
            </a:r>
            <a:endParaRPr lang="uk-UA" sz="2800" kern="0" dirty="0" smtClean="0">
              <a:solidFill>
                <a:schemeClr val="accent2">
                  <a:lumMod val="75000"/>
                </a:schemeClr>
              </a:solidFill>
              <a:latin typeface="Arial"/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uk-UA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3413" y="293688"/>
            <a:ext cx="8596312" cy="132080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>
                <a:solidFill>
                  <a:schemeClr val="accent2">
                    <a:lumMod val="75000"/>
                  </a:schemeClr>
                </a:solidFill>
              </a:rPr>
              <a:t>Національна стратегія розвитку освіти в Україні на період до 2021 року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6750" y="1622425"/>
            <a:ext cx="8596313" cy="4789488"/>
          </a:xfrm>
        </p:spPr>
        <p:txBody>
          <a:bodyPr>
            <a:normAutofit/>
          </a:bodyPr>
          <a:lstStyle/>
          <a:p>
            <a:pPr eaLnBrk="1" hangingPunct="1">
              <a:lnSpc>
                <a:spcPct val="70000"/>
              </a:lnSpc>
            </a:pPr>
            <a:r>
              <a:rPr lang="uk-UA" sz="2200" smtClean="0">
                <a:solidFill>
                  <a:schemeClr val="tx1"/>
                </a:solidFill>
              </a:rPr>
              <a:t>філософія «людиноцентризму» - стратегія національної освіти;</a:t>
            </a:r>
          </a:p>
          <a:p>
            <a:pPr eaLnBrk="1" hangingPunct="1">
              <a:lnSpc>
                <a:spcPct val="70000"/>
              </a:lnSpc>
            </a:pPr>
            <a:r>
              <a:rPr lang="uk-UA" sz="2200" smtClean="0">
                <a:solidFill>
                  <a:schemeClr val="tx1"/>
                </a:solidFill>
              </a:rPr>
              <a:t>модернізація освіти на засадах компетентнісного підходу;</a:t>
            </a:r>
          </a:p>
          <a:p>
            <a:pPr eaLnBrk="1" hangingPunct="1">
              <a:lnSpc>
                <a:spcPct val="70000"/>
              </a:lnSpc>
            </a:pPr>
            <a:r>
              <a:rPr lang="uk-UA" sz="2200" smtClean="0">
                <a:solidFill>
                  <a:schemeClr val="tx1"/>
                </a:solidFill>
              </a:rPr>
              <a:t>реалізація різноманітних освітніх моделей, форм та засобів отримання освіти;</a:t>
            </a:r>
          </a:p>
          <a:p>
            <a:pPr eaLnBrk="1" hangingPunct="1">
              <a:lnSpc>
                <a:spcPct val="70000"/>
              </a:lnSpc>
            </a:pPr>
            <a:r>
              <a:rPr lang="uk-UA" sz="2200" smtClean="0">
                <a:solidFill>
                  <a:schemeClr val="tx1"/>
                </a:solidFill>
              </a:rPr>
              <a:t>побудова ефективної системи національного виховання;</a:t>
            </a:r>
          </a:p>
          <a:p>
            <a:pPr eaLnBrk="1" hangingPunct="1">
              <a:lnSpc>
                <a:spcPct val="70000"/>
              </a:lnSpc>
            </a:pPr>
            <a:r>
              <a:rPr lang="uk-UA" sz="2200" smtClean="0">
                <a:solidFill>
                  <a:schemeClr val="tx1"/>
                </a:solidFill>
              </a:rPr>
              <a:t>забезпечення доступності та неперервності освіти впродовж життя;</a:t>
            </a:r>
          </a:p>
          <a:p>
            <a:pPr eaLnBrk="1" hangingPunct="1">
              <a:lnSpc>
                <a:spcPct val="70000"/>
              </a:lnSpc>
            </a:pPr>
            <a:r>
              <a:rPr lang="uk-UA" sz="2200" b="1" smtClean="0">
                <a:solidFill>
                  <a:schemeClr val="tx1"/>
                </a:solidFill>
              </a:rPr>
              <a:t>розвиток наукової та інноваційної діяльності в освіті, підвищення якості освіти на інноваційній основі;</a:t>
            </a:r>
          </a:p>
          <a:p>
            <a:pPr eaLnBrk="1" hangingPunct="1">
              <a:lnSpc>
                <a:spcPct val="70000"/>
              </a:lnSpc>
            </a:pPr>
            <a:r>
              <a:rPr lang="uk-UA" sz="2200" smtClean="0">
                <a:solidFill>
                  <a:schemeClr val="tx1"/>
                </a:solidFill>
              </a:rPr>
              <a:t>інформатизація освіти;</a:t>
            </a:r>
          </a:p>
          <a:p>
            <a:pPr eaLnBrk="1" hangingPunct="1">
              <a:lnSpc>
                <a:spcPct val="70000"/>
              </a:lnSpc>
            </a:pPr>
            <a:r>
              <a:rPr lang="uk-UA" sz="2200" smtClean="0">
                <a:solidFill>
                  <a:schemeClr val="tx1"/>
                </a:solidFill>
              </a:rPr>
              <a:t>забезпечення національного моніторингу системи освіти;</a:t>
            </a:r>
          </a:p>
          <a:p>
            <a:pPr eaLnBrk="1" hangingPunct="1">
              <a:lnSpc>
                <a:spcPct val="70000"/>
              </a:lnSpc>
            </a:pPr>
            <a:r>
              <a:rPr lang="uk-UA" sz="2200" smtClean="0">
                <a:solidFill>
                  <a:schemeClr val="tx1"/>
                </a:solidFill>
              </a:rPr>
              <a:t>створення сучасної матеріально-технічної бази системи освіти та ін.</a:t>
            </a:r>
            <a:endParaRPr lang="uk-UA" sz="14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7213" y="250825"/>
            <a:ext cx="8596312" cy="8382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>
                <a:solidFill>
                  <a:schemeClr val="accent2">
                    <a:lumMod val="75000"/>
                  </a:schemeClr>
                </a:solidFill>
              </a:rPr>
              <a:t>Закон «Про вищу освіту»(2014 р.)</a:t>
            </a:r>
          </a:p>
        </p:txBody>
      </p:sp>
      <p:sp>
        <p:nvSpPr>
          <p:cNvPr id="49154" name="Объект 2"/>
          <p:cNvSpPr>
            <a:spLocks noGrp="1"/>
          </p:cNvSpPr>
          <p:nvPr>
            <p:ph idx="1"/>
          </p:nvPr>
        </p:nvSpPr>
        <p:spPr>
          <a:xfrm>
            <a:off x="622300" y="1241425"/>
            <a:ext cx="9131300" cy="5192713"/>
          </a:xfrm>
        </p:spPr>
        <p:txBody>
          <a:bodyPr/>
          <a:lstStyle/>
          <a:p>
            <a:pPr eaLnBrk="1" hangingPunct="1"/>
            <a:r>
              <a:rPr lang="uk-UA" sz="2400" b="1" smtClean="0">
                <a:solidFill>
                  <a:schemeClr val="tx1"/>
                </a:solidFill>
              </a:rPr>
              <a:t>Розділ I ЗАГАЛЬНІ ПОЛОЖЕННЯ. </a:t>
            </a:r>
            <a:r>
              <a:rPr lang="uk-UA" sz="2400" smtClean="0">
                <a:solidFill>
                  <a:schemeClr val="tx1"/>
                </a:solidFill>
              </a:rPr>
              <a:t>Стаття 3. Державна політика у сфері вищої освіти</a:t>
            </a:r>
          </a:p>
          <a:p>
            <a:pPr eaLnBrk="1" hangingPunct="1"/>
            <a:r>
              <a:rPr lang="uk-UA" sz="2400" b="1" smtClean="0">
                <a:solidFill>
                  <a:schemeClr val="tx1"/>
                </a:solidFill>
              </a:rPr>
              <a:t>Розділ V ЗАБЕЗПЕЧЕННЯ ЯКОСТІ ВИЩОЇ ОСВІТИ</a:t>
            </a:r>
            <a:r>
              <a:rPr lang="uk-UA" sz="2400" smtClean="0">
                <a:solidFill>
                  <a:schemeClr val="tx1"/>
                </a:solidFill>
              </a:rPr>
              <a:t>. Стаття 16. Система забезпечення якості вищої освіти. Стаття 17. Статус Національного агентства із забезпечення якості вищої освіти. Стаття 18. Повноваження Національного агентства із забезпечення якості вищої освіти</a:t>
            </a:r>
          </a:p>
          <a:p>
            <a:pPr eaLnBrk="1" hangingPunct="1"/>
            <a:r>
              <a:rPr lang="uk-UA" sz="2400" b="1" smtClean="0">
                <a:solidFill>
                  <a:schemeClr val="tx1"/>
                </a:solidFill>
              </a:rPr>
              <a:t>Розділ VI ВИЩІ НАВЧАЛЬНІ ЗАКЛАДИ. </a:t>
            </a:r>
            <a:r>
              <a:rPr lang="uk-UA" sz="2400" smtClean="0">
                <a:solidFill>
                  <a:schemeClr val="tx1"/>
                </a:solidFill>
              </a:rPr>
              <a:t>Стаття 26. Основні завдання вищого навчального закладу</a:t>
            </a:r>
          </a:p>
          <a:p>
            <a:pPr eaLnBrk="1" hangingPunct="1"/>
            <a:r>
              <a:rPr lang="uk-UA" sz="2400" b="1" smtClean="0">
                <a:solidFill>
                  <a:schemeClr val="tx1"/>
                </a:solidFill>
              </a:rPr>
              <a:t>Розділ XI НАУКОВА, НАУКОВО-ТЕХНІЧНА ТА ІННОВАЦІЙНА ДІЯЛЬНІСТЬ У ВИЩИХ НАВЧАЛЬНИХ ЗАКЛАДАХ</a:t>
            </a:r>
            <a:endParaRPr lang="uk-UA" smtClean="0"/>
          </a:p>
          <a:p>
            <a:pPr eaLnBrk="1" hangingPunct="1"/>
            <a:endParaRPr lang="uk-U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>
                <a:solidFill>
                  <a:schemeClr val="accent2">
                    <a:lumMod val="75000"/>
                  </a:schemeClr>
                </a:solidFill>
              </a:rPr>
              <a:t>Інновації в освітньому та педагогічному менеджменті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863" y="1981200"/>
            <a:ext cx="8596312" cy="4060825"/>
          </a:xfrm>
        </p:spPr>
        <p:txBody>
          <a:bodyPr rtlCol="0">
            <a:normAutofit/>
          </a:bodyPr>
          <a:lstStyle/>
          <a:p>
            <a:pPr eaLnBrk="1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2400" dirty="0">
                <a:solidFill>
                  <a:schemeClr val="tx1"/>
                </a:solidFill>
              </a:rPr>
              <a:t>Інновації на інституціональному рівні (перехід до ВНЗ  нового </a:t>
            </a:r>
            <a:r>
              <a:rPr lang="uk-UA" sz="2400" dirty="0" smtClean="0">
                <a:solidFill>
                  <a:schemeClr val="tx1"/>
                </a:solidFill>
              </a:rPr>
              <a:t>типу).</a:t>
            </a:r>
            <a:endParaRPr lang="uk-UA" sz="2400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2400" dirty="0" smtClean="0">
                <a:solidFill>
                  <a:schemeClr val="tx1"/>
                </a:solidFill>
              </a:rPr>
              <a:t>Інноваційні види </a:t>
            </a:r>
            <a:r>
              <a:rPr lang="uk-UA" sz="2400" dirty="0">
                <a:solidFill>
                  <a:schemeClr val="tx1"/>
                </a:solidFill>
              </a:rPr>
              <a:t>управління </a:t>
            </a:r>
            <a:r>
              <a:rPr lang="uk-UA" sz="2400" dirty="0" smtClean="0">
                <a:solidFill>
                  <a:schemeClr val="tx1"/>
                </a:solidFill>
              </a:rPr>
              <a:t>ВНЗ.</a:t>
            </a:r>
          </a:p>
          <a:p>
            <a:pPr eaLnBrk="1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2400" dirty="0" smtClean="0">
                <a:solidFill>
                  <a:schemeClr val="tx1"/>
                </a:solidFill>
              </a:rPr>
              <a:t>Реалізація сучасних підходів до управління соціально-педагогічними системами.</a:t>
            </a:r>
          </a:p>
          <a:p>
            <a:pPr eaLnBrk="1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2400" dirty="0" smtClean="0">
                <a:solidFill>
                  <a:schemeClr val="tx1"/>
                </a:solidFill>
              </a:rPr>
              <a:t>Інноваційні підходи в управлінні ВНЗ на локальному рівні.</a:t>
            </a:r>
          </a:p>
          <a:p>
            <a:pPr eaLnBrk="1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2400" dirty="0" smtClean="0">
                <a:solidFill>
                  <a:schemeClr val="tx1"/>
                </a:solidFill>
              </a:rPr>
              <a:t>Рейтингове оцінювання ВНЗ.</a:t>
            </a:r>
          </a:p>
          <a:p>
            <a:pPr eaLnBrk="1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2400" dirty="0" smtClean="0">
                <a:solidFill>
                  <a:schemeClr val="tx1"/>
                </a:solidFill>
              </a:rPr>
              <a:t>Освітній моніторинг</a:t>
            </a:r>
          </a:p>
          <a:p>
            <a:pPr marL="0" indent="0" eaLnBrk="1" hangingPunct="1">
              <a:lnSpc>
                <a:spcPct val="80000"/>
              </a:lnSpc>
              <a:spcAft>
                <a:spcPts val="0"/>
              </a:spcAft>
              <a:buFont typeface="Wingdings 3" charset="2"/>
              <a:buNone/>
              <a:defRPr/>
            </a:pPr>
            <a:endParaRPr lang="uk-UA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hangingPunct="1">
              <a:lnSpc>
                <a:spcPct val="7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endParaRPr lang="uk-UA" sz="2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hangingPunct="1">
              <a:lnSpc>
                <a:spcPct val="7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endParaRPr lang="uk-UA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Заголовок 1"/>
          <p:cNvSpPr>
            <a:spLocks noGrp="1"/>
          </p:cNvSpPr>
          <p:nvPr>
            <p:ph type="title"/>
          </p:nvPr>
        </p:nvSpPr>
        <p:spPr>
          <a:xfrm>
            <a:off x="677863" y="427038"/>
            <a:ext cx="8596312" cy="9445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uk-UA" sz="2800" b="1" smtClean="0">
                <a:solidFill>
                  <a:schemeClr val="accent2"/>
                </a:solidFill>
              </a:rPr>
              <a:t>Формування та розвиток національної інноваційної системи (НІС)</a:t>
            </a:r>
          </a:p>
        </p:txBody>
      </p:sp>
      <p:sp>
        <p:nvSpPr>
          <p:cNvPr id="51202" name="Объект 2"/>
          <p:cNvSpPr>
            <a:spLocks noGrp="1"/>
          </p:cNvSpPr>
          <p:nvPr>
            <p:ph idx="1"/>
          </p:nvPr>
        </p:nvSpPr>
        <p:spPr>
          <a:xfrm>
            <a:off x="677863" y="1539875"/>
            <a:ext cx="8596312" cy="5035550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uk-UA" sz="2400" b="1" smtClean="0">
                <a:solidFill>
                  <a:schemeClr val="tx1"/>
                </a:solidFill>
              </a:rPr>
              <a:t>Глобальний індекс конкурентоспроможності України </a:t>
            </a:r>
            <a:r>
              <a:rPr lang="uk-UA" sz="2400" smtClean="0">
                <a:solidFill>
                  <a:schemeClr val="tx1"/>
                </a:solidFill>
              </a:rPr>
              <a:t>(2007-2012 р) – 82 місце/142 (індекс 4): </a:t>
            </a:r>
          </a:p>
          <a:p>
            <a:pPr marL="0" indent="0" algn="just" eaLnBrk="1" hangingPunct="1">
              <a:lnSpc>
                <a:spcPct val="90000"/>
              </a:lnSpc>
            </a:pPr>
            <a:r>
              <a:rPr lang="uk-UA" sz="2400" smtClean="0">
                <a:solidFill>
                  <a:schemeClr val="tx1"/>
                </a:solidFill>
              </a:rPr>
              <a:t>інновації  74 місце (індекс 3.11); </a:t>
            </a:r>
          </a:p>
          <a:p>
            <a:pPr marL="0" indent="0" algn="just" eaLnBrk="1" hangingPunct="1">
              <a:lnSpc>
                <a:spcPct val="90000"/>
              </a:lnSpc>
            </a:pPr>
            <a:r>
              <a:rPr lang="uk-UA" sz="2400" smtClean="0">
                <a:solidFill>
                  <a:schemeClr val="tx1"/>
                </a:solidFill>
              </a:rPr>
              <a:t>вища освіта – 51 місце, (індекс 4,58): кількісне значення освіти, якість освіти, навчання без відриву від виробництва.</a:t>
            </a:r>
          </a:p>
          <a:p>
            <a:pPr marL="0" indent="0" algn="just" eaLnBrk="1" hangingPunct="1">
              <a:lnSpc>
                <a:spcPct val="90000"/>
              </a:lnSpc>
            </a:pPr>
            <a:r>
              <a:rPr lang="uk-UA" sz="2400" b="1" smtClean="0">
                <a:solidFill>
                  <a:schemeClr val="tx1"/>
                </a:solidFill>
              </a:rPr>
              <a:t>Індекс інноваційності економіки </a:t>
            </a:r>
            <a:r>
              <a:rPr lang="uk-UA" sz="2400" smtClean="0">
                <a:solidFill>
                  <a:schemeClr val="tx1"/>
                </a:solidFill>
              </a:rPr>
              <a:t>– 5,7 (макс. 10 за складовими: освіта, інновації, інформаційна інфраструктура, інституційна основа).</a:t>
            </a:r>
          </a:p>
          <a:p>
            <a:pPr marL="0" indent="0" algn="ctr" eaLnBrk="1" hangingPunct="1">
              <a:lnSpc>
                <a:spcPct val="90000"/>
              </a:lnSpc>
            </a:pPr>
            <a:r>
              <a:rPr lang="uk-UA" sz="2400" b="1" smtClean="0">
                <a:solidFill>
                  <a:schemeClr val="tx1"/>
                </a:solidFill>
                <a:latin typeface="Arial" charset="0"/>
              </a:rPr>
              <a:t>Стратегічний менеджмент, менеджмент інноваційного розвитку</a:t>
            </a:r>
            <a:endParaRPr lang="uk-UA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Заголовок 1"/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674688"/>
          </a:xfrm>
        </p:spPr>
        <p:txBody>
          <a:bodyPr>
            <a:normAutofit fontScale="90000"/>
          </a:bodyPr>
          <a:lstStyle/>
          <a:p>
            <a:pPr marL="342900" indent="-342900" eaLnBrk="1" hangingPunct="1">
              <a:spcBef>
                <a:spcPts val="1000"/>
              </a:spcBef>
            </a:pPr>
            <a:r>
              <a:rPr lang="uk-UA" sz="2400" smtClean="0">
                <a:solidFill>
                  <a:srgbClr val="3F7819"/>
                </a:solidFill>
                <a:latin typeface="Arial" charset="0"/>
              </a:rPr>
              <a:t>Технології стратегічного та інноваційного управління розвитком освітніх сисистем</a:t>
            </a:r>
          </a:p>
        </p:txBody>
      </p:sp>
      <p:sp>
        <p:nvSpPr>
          <p:cNvPr id="52226" name="Объект 2"/>
          <p:cNvSpPr>
            <a:spLocks noGrp="1"/>
          </p:cNvSpPr>
          <p:nvPr>
            <p:ph idx="1"/>
          </p:nvPr>
        </p:nvSpPr>
        <p:spPr>
          <a:xfrm>
            <a:off x="677863" y="1404938"/>
            <a:ext cx="8367712" cy="51704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sz="2400" b="1" smtClean="0">
                <a:solidFill>
                  <a:schemeClr val="tx1"/>
                </a:solidFill>
              </a:rPr>
              <a:t>Форсайт-проекти</a:t>
            </a:r>
            <a:r>
              <a:rPr lang="uk-UA" sz="2400" smtClean="0">
                <a:solidFill>
                  <a:schemeClr val="tx1"/>
                </a:solidFill>
              </a:rPr>
              <a:t> (набір сценарії, рекомендацій та ін.) система методів експертної оцінки стратегічних напрямів соціально-економічного та інноваційного розвитку, виявлення технологічних проривів, здатних вплинути на економіку і суспільство в середньо- і довгостроковій перспективі</a:t>
            </a:r>
          </a:p>
          <a:p>
            <a:pPr eaLnBrk="1" hangingPunct="1">
              <a:lnSpc>
                <a:spcPct val="90000"/>
              </a:lnSpc>
            </a:pPr>
            <a:r>
              <a:rPr lang="uk-UA" sz="2400" b="1" smtClean="0">
                <a:solidFill>
                  <a:schemeClr val="tx1"/>
                </a:solidFill>
              </a:rPr>
              <a:t>Стратегії розвитку </a:t>
            </a:r>
            <a:r>
              <a:rPr lang="uk-UA" sz="2400" b="1" smtClean="0">
                <a:solidFill>
                  <a:schemeClr val="tx1"/>
                </a:solidFill>
                <a:latin typeface="Arial" charset="0"/>
              </a:rPr>
              <a:t>освіти різного рівня</a:t>
            </a:r>
            <a:endParaRPr lang="uk-UA" sz="240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uk-UA" sz="2400" b="1" smtClean="0">
                <a:solidFill>
                  <a:schemeClr val="tx1"/>
                </a:solidFill>
              </a:rPr>
              <a:t>Дорожня карта  </a:t>
            </a:r>
            <a:r>
              <a:rPr lang="uk-UA" sz="2400" b="1" smtClean="0">
                <a:solidFill>
                  <a:schemeClr val="tx1"/>
                </a:solidFill>
                <a:latin typeface="Arial" charset="0"/>
              </a:rPr>
              <a:t>(</a:t>
            </a:r>
            <a:r>
              <a:rPr lang="uk-UA" sz="2400" smtClean="0">
                <a:solidFill>
                  <a:schemeClr val="tx1"/>
                </a:solidFill>
              </a:rPr>
              <a:t>Дорожня карта освітньої реформи 2015-2025 р.р. (БФ «Інститут розвитку освіти» стратегічна дорадча група при міністерстві освіти і науки України)</a:t>
            </a:r>
            <a:endParaRPr lang="uk-UA" sz="2400" smtClean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uk-UA" sz="2400" b="1" smtClean="0">
                <a:solidFill>
                  <a:schemeClr val="tx1"/>
                </a:solidFill>
                <a:latin typeface="Arial" charset="0"/>
              </a:rPr>
              <a:t>Освітні іноваційні проекти</a:t>
            </a:r>
            <a:r>
              <a:rPr lang="uk-UA" sz="2400" smtClean="0">
                <a:solidFill>
                  <a:schemeClr val="tx1"/>
                </a:solidFill>
                <a:latin typeface="Arial" charset="0"/>
              </a:rPr>
              <a:t> різного рівня</a:t>
            </a:r>
            <a:endParaRPr lang="uk-UA" sz="24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936625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>
                <a:solidFill>
                  <a:schemeClr val="accent2">
                    <a:lumMod val="75000"/>
                  </a:schemeClr>
                </a:solidFill>
              </a:rPr>
              <a:t>Дослідницький університет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863" y="1349375"/>
            <a:ext cx="8977312" cy="5116513"/>
          </a:xfrm>
        </p:spPr>
        <p:txBody>
          <a:bodyPr rtlCol="0">
            <a:normAutofit fontScale="925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2400" dirty="0">
                <a:solidFill>
                  <a:schemeClr val="tx1"/>
                </a:solidFill>
              </a:rPr>
              <a:t>Інтеграція навчання і досліджень на всіх щаблях освітнього процесу;</a:t>
            </a:r>
          </a:p>
          <a:p>
            <a:pPr algn="just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2400" dirty="0">
                <a:solidFill>
                  <a:schemeClr val="tx1"/>
                </a:solidFill>
              </a:rPr>
              <a:t>Висока частка навчання за програмами магістрів, кандидатів і докторів наук;</a:t>
            </a:r>
          </a:p>
          <a:p>
            <a:pPr algn="just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2400" dirty="0">
                <a:solidFill>
                  <a:schemeClr val="tx1"/>
                </a:solidFill>
              </a:rPr>
              <a:t>Велика кількість соціальних програм </a:t>
            </a:r>
            <a:r>
              <a:rPr lang="uk-UA" sz="2400" dirty="0" err="1">
                <a:solidFill>
                  <a:schemeClr val="tx1"/>
                </a:solidFill>
              </a:rPr>
              <a:t>післявузівської</a:t>
            </a:r>
            <a:r>
              <a:rPr lang="uk-UA" sz="2400" dirty="0">
                <a:solidFill>
                  <a:schemeClr val="tx1"/>
                </a:solidFill>
              </a:rPr>
              <a:t> підготовки;</a:t>
            </a:r>
          </a:p>
          <a:p>
            <a:pPr algn="just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2400" dirty="0">
                <a:solidFill>
                  <a:schemeClr val="tx1"/>
                </a:solidFill>
              </a:rPr>
              <a:t>Значно менша кількість студентів, що припадає на 1 викладача, менше навчальна навчальне навантаження;</a:t>
            </a:r>
          </a:p>
          <a:p>
            <a:pPr algn="just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2400" dirty="0">
                <a:solidFill>
                  <a:schemeClr val="tx1"/>
                </a:solidFill>
              </a:rPr>
              <a:t>Проведення великих фундаментальних досліджень, фінансованих здебільшого із бюджету і різних фондів на комерційній основі;</a:t>
            </a:r>
          </a:p>
          <a:p>
            <a:pPr algn="just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2400" dirty="0">
                <a:solidFill>
                  <a:schemeClr val="tx1"/>
                </a:solidFill>
              </a:rPr>
              <a:t>Тісний зв'язок з бізнесом добре поставлена </a:t>
            </a:r>
            <a:r>
              <a:rPr lang="uk-UA" sz="2400" dirty="0" err="1">
                <a:solidFill>
                  <a:schemeClr val="tx1"/>
                </a:solidFill>
              </a:rPr>
              <a:t>​​комерціалізація</a:t>
            </a:r>
            <a:r>
              <a:rPr lang="uk-UA" sz="2400" dirty="0">
                <a:solidFill>
                  <a:schemeClr val="tx1"/>
                </a:solidFill>
              </a:rPr>
              <a:t> результатів наукових досліджень, дослідницькі парки;</a:t>
            </a:r>
          </a:p>
          <a:p>
            <a:pPr algn="just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2400" dirty="0">
                <a:solidFill>
                  <a:schemeClr val="tx1"/>
                </a:solidFill>
              </a:rPr>
              <a:t>Тісна інтеграція зі світовими науково-дослідними центрами;</a:t>
            </a:r>
          </a:p>
          <a:p>
            <a:pPr algn="just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2400" dirty="0">
                <a:solidFill>
                  <a:schemeClr val="tx1"/>
                </a:solidFill>
              </a:rPr>
              <a:t>Значний вплив на регіональне науково-технічне та соціально-економічний розвиток.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873</TotalTime>
  <Words>1128</Words>
  <Application>Microsoft Office PowerPoint</Application>
  <PresentationFormat>Широкоэкранный</PresentationFormat>
  <Paragraphs>144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Calibri</vt:lpstr>
      <vt:lpstr>Trebuchet MS</vt:lpstr>
      <vt:lpstr>Wingdings 3</vt:lpstr>
      <vt:lpstr>Грань</vt:lpstr>
      <vt:lpstr>Презентация PowerPoint</vt:lpstr>
      <vt:lpstr>Питання </vt:lpstr>
      <vt:lpstr>Пріоритети розвитку Європейського простору вищої освіти до 2020 року (Комюніке конференції Європейських Міністрів, відповідальних за вищу освіту "Болонський процес - 2020)</vt:lpstr>
      <vt:lpstr>Національна стратегія розвитку освіти в Україні на період до 2021 року </vt:lpstr>
      <vt:lpstr>Закон «Про вищу освіту»(2014 р.)</vt:lpstr>
      <vt:lpstr>Інновації в освітньому та педагогічному менеджменті </vt:lpstr>
      <vt:lpstr>Формування та розвиток національної інноваційної системи (НІС)</vt:lpstr>
      <vt:lpstr>Технології стратегічного та інноваційного управління розвитком освітніх сисистем</vt:lpstr>
      <vt:lpstr>Дослідницький університет</vt:lpstr>
      <vt:lpstr>Університет підприємницького типу</vt:lpstr>
      <vt:lpstr>Відкритий університет</vt:lpstr>
      <vt:lpstr>Організаційні перетворення у ВНЗ</vt:lpstr>
      <vt:lpstr>Актуальні види управління діяльністю та розвитком ВНЗ</vt:lpstr>
      <vt:lpstr>Реалізація сучасних підходів до управління соціально-педагогічними системами </vt:lpstr>
      <vt:lpstr>Рейтингове оцінювання ВНЗ</vt:lpstr>
      <vt:lpstr>Соціально-психологічні дослідження внутрішнього та зовнішнього середовища ВНЗ </vt:lpstr>
      <vt:lpstr>Освітній моніторинг</vt:lpstr>
      <vt:lpstr>Завдання інноваційного розвитку ВНЗ:</vt:lpstr>
      <vt:lpstr>Напрями розвитку освітніх інновацій на локальному рівні</vt:lpstr>
      <vt:lpstr>Пропозиції щодо підтримки освітнього менеджменту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</dc:creator>
  <cp:lastModifiedBy>admin</cp:lastModifiedBy>
  <cp:revision>138</cp:revision>
  <dcterms:created xsi:type="dcterms:W3CDTF">2015-03-25T18:10:03Z</dcterms:created>
  <dcterms:modified xsi:type="dcterms:W3CDTF">2015-12-11T15:12:57Z</dcterms:modified>
</cp:coreProperties>
</file>