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72" r:id="rId6"/>
    <p:sldId id="270" r:id="rId7"/>
    <p:sldId id="271" r:id="rId8"/>
    <p:sldId id="273" r:id="rId9"/>
    <p:sldId id="263" r:id="rId10"/>
    <p:sldId id="260" r:id="rId11"/>
    <p:sldId id="262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Rayevnyeva\Desktop\&#1040;&#1085;&#1103;-&#1076;&#1086;&#1087;&#1086;&#1083;&#1085;-&#1092;&#1080;&#1085;\&#1074;&#1080;&#1076;&#1072;&#1090;&#1082;&#1080;_&#1085;&#1072;_&#1086;&#1089;&#1074;&#1110;&#1090;&#1091;_&#1091;_&#1042;&#1042;&#1055;_&#1082;&#1088;&#1072;&#1111;&#1085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yevnyeva\Desktop\&#1040;&#1085;&#1103;-&#1076;&#1086;&#1087;&#1086;&#1083;&#1085;-&#1092;&#1080;&#1085;\&#1074;&#1080;&#1076;&#1072;&#1090;&#1082;&#1080;_&#1085;&#1072;_&#1086;&#1089;&#1074;&#1110;&#1090;&#1091;_&#1091;_&#1042;&#1042;&#1055;_&#1082;&#1088;&#1072;&#1111;&#1085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Rayevnyeva\Desktop\&#1040;&#1085;&#1103;-&#1076;&#1086;&#1087;&#1086;&#1083;&#1085;-&#1092;&#1080;&#1085;\&#1074;&#1080;&#1076;&#1072;&#1090;&#1082;&#1080;_&#1085;&#1072;_&#1086;&#1089;&#1074;&#1110;&#1090;&#1091;_&#1091;_&#1042;&#1042;&#1055;_&#1082;&#1088;&#1072;&#1111;&#1085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Rayevnyeva\Desktop\&#1040;&#1085;&#1103;-&#1076;&#1086;&#1087;&#1086;&#1083;&#1085;-&#1092;&#1080;&#1085;\&#1074;&#1080;&#1076;&#1072;&#1090;&#1082;&#1080;_&#1085;&#1072;_&#1086;&#1089;&#1074;&#1110;&#1090;&#1091;_&#1091;_&#1042;&#1042;&#1055;_&#1082;&#1088;&#1072;&#1111;&#108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'[видатки_на_освіту_у_ВВП_країн.xlsx]Сер.питома вака країн '!$A$13</c:f>
              <c:strCache>
                <c:ptCount val="1"/>
                <c:pt idx="0">
                  <c:v>Средний удельный вес государственных затрат на образование в Великобритании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'[видатки_на_освіту_у_ВВП_країн.xlsx]Сер.питома вака країн '!$B$12:$E$12</c:f>
              <c:strCache>
                <c:ptCount val="4"/>
                <c:pt idx="0">
                  <c:v>дошкольная</c:v>
                </c:pt>
                <c:pt idx="1">
                  <c:v>начальная</c:v>
                </c:pt>
                <c:pt idx="2">
                  <c:v>средняя</c:v>
                </c:pt>
                <c:pt idx="3">
                  <c:v>высшая</c:v>
                </c:pt>
              </c:strCache>
            </c:strRef>
          </c:cat>
          <c:val>
            <c:numRef>
              <c:f>'[видатки_на_освіту_у_ВВП_країн.xlsx]Сер.питома вака країн '!$B$13:$E$13</c:f>
              <c:numCache>
                <c:formatCode>General</c:formatCode>
                <c:ptCount val="4"/>
                <c:pt idx="0">
                  <c:v>6.8</c:v>
                </c:pt>
                <c:pt idx="1">
                  <c:v>27.66</c:v>
                </c:pt>
                <c:pt idx="2">
                  <c:v>46.67</c:v>
                </c:pt>
                <c:pt idx="3">
                  <c:v>18.690000000000001</c:v>
                </c:pt>
              </c:numCache>
            </c:numRef>
          </c:val>
        </c:ser>
        <c:ser>
          <c:idx val="1"/>
          <c:order val="1"/>
          <c:tx>
            <c:strRef>
              <c:f>'[видатки_на_освіту_у_ВВП_країн.xlsx]Сер.питома вака країн '!$A$14</c:f>
              <c:strCache>
                <c:ptCount val="1"/>
                <c:pt idx="0">
                  <c:v>Средний удельный вес государственных затрат на образование во Франции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'[видатки_на_освіту_у_ВВП_країн.xlsx]Сер.питома вака країн '!$B$12:$E$12</c:f>
              <c:strCache>
                <c:ptCount val="4"/>
                <c:pt idx="0">
                  <c:v>дошкольная</c:v>
                </c:pt>
                <c:pt idx="1">
                  <c:v>начальная</c:v>
                </c:pt>
                <c:pt idx="2">
                  <c:v>средняя</c:v>
                </c:pt>
                <c:pt idx="3">
                  <c:v>высшая</c:v>
                </c:pt>
              </c:strCache>
            </c:strRef>
          </c:cat>
          <c:val>
            <c:numRef>
              <c:f>'[видатки_на_освіту_у_ВВП_країн.xlsx]Сер.питома вака країн '!$B$14:$E$14</c:f>
              <c:numCache>
                <c:formatCode>General</c:formatCode>
                <c:ptCount val="4"/>
                <c:pt idx="0">
                  <c:v>11.34</c:v>
                </c:pt>
                <c:pt idx="1">
                  <c:v>20.12</c:v>
                </c:pt>
                <c:pt idx="2">
                  <c:v>47.37</c:v>
                </c:pt>
                <c:pt idx="3">
                  <c:v>20.52</c:v>
                </c:pt>
              </c:numCache>
            </c:numRef>
          </c:val>
        </c:ser>
        <c:ser>
          <c:idx val="2"/>
          <c:order val="2"/>
          <c:tx>
            <c:strRef>
              <c:f>'[видатки_на_освіту_у_ВВП_країн.xlsx]Сер.питома вака країн '!$A$15</c:f>
              <c:strCache>
                <c:ptCount val="1"/>
                <c:pt idx="0">
                  <c:v>Средний удельный вес государственных затрат на образование в США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'[видатки_на_освіту_у_ВВП_країн.xlsx]Сер.питома вака країн '!$B$12:$E$12</c:f>
              <c:strCache>
                <c:ptCount val="4"/>
                <c:pt idx="0">
                  <c:v>дошкольная</c:v>
                </c:pt>
                <c:pt idx="1">
                  <c:v>начальная</c:v>
                </c:pt>
                <c:pt idx="2">
                  <c:v>средняя</c:v>
                </c:pt>
                <c:pt idx="3">
                  <c:v>высшая</c:v>
                </c:pt>
              </c:strCache>
            </c:strRef>
          </c:cat>
          <c:val>
            <c:numRef>
              <c:f>'[видатки_на_освіту_у_ВВП_країн.xlsx]Сер.питома вака країн '!$B$15:$E$15</c:f>
              <c:numCache>
                <c:formatCode>General</c:formatCode>
                <c:ptCount val="4"/>
                <c:pt idx="0">
                  <c:v>5.76</c:v>
                </c:pt>
                <c:pt idx="1">
                  <c:v>30.02</c:v>
                </c:pt>
                <c:pt idx="2">
                  <c:v>33.31</c:v>
                </c:pt>
                <c:pt idx="3">
                  <c:v>23.23</c:v>
                </c:pt>
              </c:numCache>
            </c:numRef>
          </c:val>
        </c:ser>
        <c:ser>
          <c:idx val="3"/>
          <c:order val="3"/>
          <c:tx>
            <c:strRef>
              <c:f>'[видатки_на_освіту_у_ВВП_країн.xlsx]Сер.питома вака країн '!$A$16</c:f>
              <c:strCache>
                <c:ptCount val="1"/>
                <c:pt idx="0">
                  <c:v>Средний удельный вес государственных затрат на образование в Украине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'[видатки_на_освіту_у_ВВП_країн.xlsx]Сер.питома вака країн '!$B$12:$E$12</c:f>
              <c:strCache>
                <c:ptCount val="4"/>
                <c:pt idx="0">
                  <c:v>дошкольная</c:v>
                </c:pt>
                <c:pt idx="1">
                  <c:v>начальная</c:v>
                </c:pt>
                <c:pt idx="2">
                  <c:v>средняя</c:v>
                </c:pt>
                <c:pt idx="3">
                  <c:v>высшая</c:v>
                </c:pt>
              </c:strCache>
            </c:strRef>
          </c:cat>
          <c:val>
            <c:numRef>
              <c:f>'[видатки_на_освіту_у_ВВП_країн.xlsx]Сер.питома вака країн '!$B$16:$E$16</c:f>
              <c:numCache>
                <c:formatCode>General</c:formatCode>
                <c:ptCount val="4"/>
                <c:pt idx="0">
                  <c:v>9.94</c:v>
                </c:pt>
                <c:pt idx="1">
                  <c:v>16.22</c:v>
                </c:pt>
                <c:pt idx="2">
                  <c:v>28.67</c:v>
                </c:pt>
                <c:pt idx="3">
                  <c:v>29.4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1566752"/>
        <c:axId val="611566208"/>
      </c:barChart>
      <c:catAx>
        <c:axId val="61156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1566208"/>
        <c:crosses val="autoZero"/>
        <c:auto val="1"/>
        <c:lblAlgn val="ctr"/>
        <c:lblOffset val="100"/>
        <c:noMultiLvlLbl val="0"/>
      </c:catAx>
      <c:valAx>
        <c:axId val="61156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156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19315012064783"/>
          <c:y val="0.72950499285690718"/>
          <c:w val="0.80159531190149191"/>
          <c:h val="0.253619990118592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914447478364349E-2"/>
          <c:y val="2.928970157541046E-2"/>
          <c:w val="0.92004651273568028"/>
          <c:h val="0.65035738122207776"/>
        </c:manualLayout>
      </c:layout>
      <c:lineChart>
        <c:grouping val="standard"/>
        <c:varyColors val="0"/>
        <c:ser>
          <c:idx val="2"/>
          <c:order val="0"/>
          <c:tx>
            <c:strRef>
              <c:f>'[видатки_на_освіту_у_ВВП_країн.xlsx]держ видатки на ВО'!$A$3</c:f>
              <c:strCache>
                <c:ptCount val="1"/>
                <c:pt idx="0">
                  <c:v> Государственные затраты на высшее образование % от ВВП Великобритании 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numRef>
              <c:f>'[видатки_на_освіту_у_ВВП_країн.xlsx]держ видатки на ВО'!$B$2:$O$2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'[видатки_на_освіту_у_ВВП_країн.xlsx]держ видатки на ВО'!$B$3:$O$3</c:f>
              <c:numCache>
                <c:formatCode>General</c:formatCode>
                <c:ptCount val="14"/>
                <c:pt idx="0">
                  <c:v>0.87</c:v>
                </c:pt>
                <c:pt idx="1">
                  <c:v>0.76</c:v>
                </c:pt>
                <c:pt idx="2">
                  <c:v>0.76</c:v>
                </c:pt>
                <c:pt idx="3">
                  <c:v>1.03</c:v>
                </c:pt>
                <c:pt idx="4">
                  <c:v>1.01</c:v>
                </c:pt>
                <c:pt idx="5">
                  <c:v>0.97</c:v>
                </c:pt>
                <c:pt idx="6">
                  <c:v>1.1599999999999999</c:v>
                </c:pt>
                <c:pt idx="7">
                  <c:v>1.05</c:v>
                </c:pt>
                <c:pt idx="8">
                  <c:v>0.9</c:v>
                </c:pt>
                <c:pt idx="9">
                  <c:v>0.8</c:v>
                </c:pt>
                <c:pt idx="10">
                  <c:v>0.76</c:v>
                </c:pt>
                <c:pt idx="11">
                  <c:v>0.98</c:v>
                </c:pt>
                <c:pt idx="12">
                  <c:v>1.27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'[видатки_на_освіту_у_ВВП_країн.xlsx]держ видатки на ВО'!$A$4</c:f>
              <c:strCache>
                <c:ptCount val="1"/>
                <c:pt idx="0">
                  <c:v>Государственные затраты на высшее образование % от ВВП Франции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numRef>
              <c:f>'[видатки_на_освіту_у_ВВП_країн.xlsx]держ видатки на ВО'!$B$2:$O$2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'[видатки_на_освіту_у_ВВП_країн.xlsx]держ видатки на ВО'!$B$4:$O$4</c:f>
              <c:numCache>
                <c:formatCode>General</c:formatCode>
                <c:ptCount val="14"/>
                <c:pt idx="0">
                  <c:v>0.99</c:v>
                </c:pt>
                <c:pt idx="1">
                  <c:v>0.97</c:v>
                </c:pt>
                <c:pt idx="2">
                  <c:v>0.96</c:v>
                </c:pt>
                <c:pt idx="3">
                  <c:v>0.96</c:v>
                </c:pt>
                <c:pt idx="4">
                  <c:v>1.1599999999999999</c:v>
                </c:pt>
                <c:pt idx="5">
                  <c:v>1.18</c:v>
                </c:pt>
                <c:pt idx="6">
                  <c:v>1.1599999999999999</c:v>
                </c:pt>
                <c:pt idx="7">
                  <c:v>1.17</c:v>
                </c:pt>
                <c:pt idx="8">
                  <c:v>1.19</c:v>
                </c:pt>
                <c:pt idx="9">
                  <c:v>1.21</c:v>
                </c:pt>
                <c:pt idx="10">
                  <c:v>1.31</c:v>
                </c:pt>
                <c:pt idx="11">
                  <c:v>1.29</c:v>
                </c:pt>
                <c:pt idx="12">
                  <c:v>1.26</c:v>
                </c:pt>
                <c:pt idx="13">
                  <c:v>1.23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'[видатки_на_освіту_у_ВВП_країн.xlsx]держ видатки на ВО'!$A$5</c:f>
              <c:strCache>
                <c:ptCount val="1"/>
                <c:pt idx="0">
                  <c:v>Государственные затраты на высшее образование % от ВВП США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numRef>
              <c:f>'[видатки_на_освіту_у_ВВП_країн.xlsx]держ видатки на ВО'!$B$2:$O$2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'[видатки_на_освіту_у_ВВП_країн.xlsx]держ видатки на ВО'!$B$5:$O$5</c:f>
              <c:numCache>
                <c:formatCode>General</c:formatCode>
                <c:ptCount val="14"/>
                <c:pt idx="0">
                  <c:v>1.27</c:v>
                </c:pt>
                <c:pt idx="2">
                  <c:v>1.44</c:v>
                </c:pt>
                <c:pt idx="3">
                  <c:v>1.36</c:v>
                </c:pt>
                <c:pt idx="4">
                  <c:v>1.46</c:v>
                </c:pt>
                <c:pt idx="5">
                  <c:v>1.3</c:v>
                </c:pt>
                <c:pt idx="6">
                  <c:v>1.31</c:v>
                </c:pt>
                <c:pt idx="7">
                  <c:v>1.42</c:v>
                </c:pt>
                <c:pt idx="8">
                  <c:v>1.24</c:v>
                </c:pt>
                <c:pt idx="9">
                  <c:v>1.24</c:v>
                </c:pt>
                <c:pt idx="10">
                  <c:v>1.19</c:v>
                </c:pt>
                <c:pt idx="11">
                  <c:v>1.39</c:v>
                </c:pt>
                <c:pt idx="12">
                  <c:v>1.36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'[видатки_на_освіту_у_ВВП_країн.xlsx]держ видатки на ВО'!$A$6</c:f>
              <c:strCache>
                <c:ptCount val="1"/>
                <c:pt idx="0">
                  <c:v>Государственные затраты на высшее образование % от ВВП Украины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dLbls>
            <c:dLbl>
              <c:idx val="1"/>
              <c:layout>
                <c:manualLayout>
                  <c:x val="-3.3819629824475256E-2"/>
                  <c:y val="-5.27622601108796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8829945354027118E-2"/>
                  <c:y val="-4.74860340997917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'[видатки_на_освіту_у_ВВП_країн.xlsx]держ видатки на ВО'!$B$2:$O$2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'[видатки_на_освіту_у_ВВП_країн.xlsx]держ видатки на ВО'!$B$6:$O$6</c:f>
              <c:numCache>
                <c:formatCode>General</c:formatCode>
                <c:ptCount val="14"/>
                <c:pt idx="1">
                  <c:v>1.34</c:v>
                </c:pt>
                <c:pt idx="2">
                  <c:v>1.49</c:v>
                </c:pt>
                <c:pt idx="3">
                  <c:v>1.85</c:v>
                </c:pt>
                <c:pt idx="4">
                  <c:v>1.73</c:v>
                </c:pt>
                <c:pt idx="5">
                  <c:v>1.68</c:v>
                </c:pt>
                <c:pt idx="6">
                  <c:v>1.79</c:v>
                </c:pt>
                <c:pt idx="7">
                  <c:v>1.89</c:v>
                </c:pt>
                <c:pt idx="8">
                  <c:v>1.85</c:v>
                </c:pt>
                <c:pt idx="9">
                  <c:v>2.0299999999999998</c:v>
                </c:pt>
                <c:pt idx="10">
                  <c:v>2.37</c:v>
                </c:pt>
                <c:pt idx="12">
                  <c:v>2.12</c:v>
                </c:pt>
                <c:pt idx="13">
                  <c:v>2.16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471040"/>
        <c:axId val="501476480"/>
      </c:lineChart>
      <c:catAx>
        <c:axId val="501471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года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0.94283950181809084"/>
              <c:y val="0.737821836803836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01476480"/>
        <c:crosses val="autoZero"/>
        <c:auto val="1"/>
        <c:lblAlgn val="ctr"/>
        <c:lblOffset val="100"/>
        <c:noMultiLvlLbl val="0"/>
      </c:catAx>
      <c:valAx>
        <c:axId val="501476480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6.2628944119398578E-3"/>
              <c:y val="2.835140579225752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014710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span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'[видатки_на_освіту_у_ВВП_країн.xlsx]кількість ВНЗта випускн'!$B$41</c:f>
              <c:strCache>
                <c:ptCount val="1"/>
                <c:pt idx="0">
                  <c:v>Количество Вузов III-IY уровня аккредитации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'[видатки_на_освіту_у_ВВП_країн.xlsx]кількість ВНЗта випускн'!$A$42:$A$50</c:f>
              <c:strCache>
                <c:ptCount val="9"/>
                <c:pt idx="0">
                  <c:v>2006/07</c:v>
                </c:pt>
                <c:pt idx="1">
                  <c:v>2007/08</c:v>
                </c:pt>
                <c:pt idx="2">
                  <c:v>2008/09</c:v>
                </c:pt>
                <c:pt idx="3">
                  <c:v>2009/10</c:v>
                </c:pt>
                <c:pt idx="4">
                  <c:v>2010/11</c:v>
                </c:pt>
                <c:pt idx="5">
                  <c:v>2011/12</c:v>
                </c:pt>
                <c:pt idx="6">
                  <c:v>2012/13</c:v>
                </c:pt>
                <c:pt idx="7">
                  <c:v>2013/14</c:v>
                </c:pt>
                <c:pt idx="8">
                  <c:v>2014/15</c:v>
                </c:pt>
              </c:strCache>
            </c:strRef>
          </c:cat>
          <c:val>
            <c:numRef>
              <c:f>'[видатки_на_освіту_у_ВВП_країн.xlsx]кількість ВНЗта випускн'!$B$42:$B$50</c:f>
              <c:numCache>
                <c:formatCode>General</c:formatCode>
                <c:ptCount val="9"/>
                <c:pt idx="0">
                  <c:v>350</c:v>
                </c:pt>
                <c:pt idx="1">
                  <c:v>351</c:v>
                </c:pt>
                <c:pt idx="2">
                  <c:v>353</c:v>
                </c:pt>
                <c:pt idx="3">
                  <c:v>350</c:v>
                </c:pt>
                <c:pt idx="4">
                  <c:v>330</c:v>
                </c:pt>
                <c:pt idx="5">
                  <c:v>326</c:v>
                </c:pt>
                <c:pt idx="6">
                  <c:v>316</c:v>
                </c:pt>
                <c:pt idx="7">
                  <c:v>309</c:v>
                </c:pt>
                <c:pt idx="8">
                  <c:v>277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1551840"/>
        <c:axId val="151552384"/>
      </c:barChart>
      <c:catAx>
        <c:axId val="15155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552384"/>
        <c:crosses val="autoZero"/>
        <c:auto val="1"/>
        <c:lblAlgn val="ctr"/>
        <c:lblOffset val="100"/>
        <c:noMultiLvlLbl val="0"/>
      </c:catAx>
      <c:valAx>
        <c:axId val="15155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55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'[видатки_на_освіту_у_ВВП_країн.xlsx]кількість ВНЗта випускн'!$C$41</c:f>
              <c:strCache>
                <c:ptCount val="1"/>
                <c:pt idx="0">
                  <c:v>Количество  выпускников общеобразовательных заведений III степени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'[видатки_на_освіту_у_ВВП_країн.xlsx]кількість ВНЗта випускн'!$A$42:$A$50</c:f>
              <c:strCache>
                <c:ptCount val="9"/>
                <c:pt idx="0">
                  <c:v>2006/07</c:v>
                </c:pt>
                <c:pt idx="1">
                  <c:v>2007/08</c:v>
                </c:pt>
                <c:pt idx="2">
                  <c:v>2008/09</c:v>
                </c:pt>
                <c:pt idx="3">
                  <c:v>2009/10</c:v>
                </c:pt>
                <c:pt idx="4">
                  <c:v>2010/11</c:v>
                </c:pt>
                <c:pt idx="5">
                  <c:v>2011/12</c:v>
                </c:pt>
                <c:pt idx="6">
                  <c:v>2012/13</c:v>
                </c:pt>
                <c:pt idx="7">
                  <c:v>2013/14</c:v>
                </c:pt>
                <c:pt idx="8">
                  <c:v>2014/15</c:v>
                </c:pt>
              </c:strCache>
            </c:strRef>
          </c:cat>
          <c:val>
            <c:numRef>
              <c:f>'[видатки_на_освіту_у_ВВП_країн.xlsx]кількість ВНЗта випускн'!$C$42:$C$50</c:f>
              <c:numCache>
                <c:formatCode>General</c:formatCode>
                <c:ptCount val="9"/>
                <c:pt idx="0">
                  <c:v>485</c:v>
                </c:pt>
                <c:pt idx="1">
                  <c:v>467</c:v>
                </c:pt>
                <c:pt idx="2">
                  <c:v>427</c:v>
                </c:pt>
                <c:pt idx="3">
                  <c:v>391</c:v>
                </c:pt>
                <c:pt idx="4">
                  <c:v>364</c:v>
                </c:pt>
                <c:pt idx="5">
                  <c:v>215</c:v>
                </c:pt>
                <c:pt idx="6">
                  <c:v>329</c:v>
                </c:pt>
                <c:pt idx="7">
                  <c:v>304</c:v>
                </c:pt>
                <c:pt idx="8">
                  <c:v>247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0537360"/>
        <c:axId val="490537904"/>
      </c:barChart>
      <c:catAx>
        <c:axId val="49053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537904"/>
        <c:crosses val="autoZero"/>
        <c:auto val="1"/>
        <c:lblAlgn val="ctr"/>
        <c:lblOffset val="100"/>
        <c:noMultiLvlLbl val="0"/>
      </c:catAx>
      <c:valAx>
        <c:axId val="49053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537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549334-5FD9-4676-B784-3DF61BFACB3B}" type="doc">
      <dgm:prSet loTypeId="urn:microsoft.com/office/officeart/2005/8/layout/cycle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E1AEDC-50F0-4751-ABE8-DA614F10574D}">
      <dgm:prSet phldrT="[Текст]" custT="1"/>
      <dgm:spPr/>
      <dgm:t>
        <a:bodyPr/>
        <a:lstStyle/>
        <a:p>
          <a:r>
            <a:rPr lang="ru-RU" sz="1800" b="1" dirty="0" smtClean="0"/>
            <a:t>механизм базового финансирования</a:t>
          </a:r>
          <a:endParaRPr lang="ru-RU" sz="1800" dirty="0"/>
        </a:p>
      </dgm:t>
    </dgm:pt>
    <dgm:pt modelId="{6B6798CD-7FA9-4AA1-8E1E-DC7243B0578C}" type="parTrans" cxnId="{FE040FEA-16EC-488F-85D7-F5D0B84FBC43}">
      <dgm:prSet/>
      <dgm:spPr/>
      <dgm:t>
        <a:bodyPr/>
        <a:lstStyle/>
        <a:p>
          <a:endParaRPr lang="ru-RU"/>
        </a:p>
      </dgm:t>
    </dgm:pt>
    <dgm:pt modelId="{0753042E-F591-45DD-9D9A-DE36517D24D6}" type="sibTrans" cxnId="{FE040FEA-16EC-488F-85D7-F5D0B84FBC43}">
      <dgm:prSet/>
      <dgm:spPr/>
      <dgm:t>
        <a:bodyPr/>
        <a:lstStyle/>
        <a:p>
          <a:endParaRPr lang="ru-RU"/>
        </a:p>
      </dgm:t>
    </dgm:pt>
    <dgm:pt modelId="{F3DF55D3-480B-47C1-AC24-541294CDC8E4}">
      <dgm:prSet phldrT="[Текст]" custT="1"/>
      <dgm:spPr/>
      <dgm:t>
        <a:bodyPr/>
        <a:lstStyle/>
        <a:p>
          <a:r>
            <a:rPr lang="ru-RU" sz="1800" b="1" dirty="0" smtClean="0"/>
            <a:t>механизм формульного финансирования</a:t>
          </a:r>
          <a:endParaRPr lang="ru-RU" sz="1800" dirty="0"/>
        </a:p>
      </dgm:t>
    </dgm:pt>
    <dgm:pt modelId="{B9415AA8-9198-4265-98F4-CD8F26D8DE38}" type="parTrans" cxnId="{0DA0F2DF-F387-478C-8063-B44D6A734612}">
      <dgm:prSet/>
      <dgm:spPr/>
      <dgm:t>
        <a:bodyPr/>
        <a:lstStyle/>
        <a:p>
          <a:endParaRPr lang="ru-RU"/>
        </a:p>
      </dgm:t>
    </dgm:pt>
    <dgm:pt modelId="{E58C36AC-8F0C-4035-BFCE-3A395F721D06}" type="sibTrans" cxnId="{0DA0F2DF-F387-478C-8063-B44D6A734612}">
      <dgm:prSet/>
      <dgm:spPr/>
      <dgm:t>
        <a:bodyPr/>
        <a:lstStyle/>
        <a:p>
          <a:endParaRPr lang="ru-RU"/>
        </a:p>
      </dgm:t>
    </dgm:pt>
    <dgm:pt modelId="{36D75458-E6DB-4DAD-8548-9AB1D3F50879}">
      <dgm:prSet phldrT="[Текст]" custT="1"/>
      <dgm:spPr/>
      <dgm:t>
        <a:bodyPr/>
        <a:lstStyle/>
        <a:p>
          <a:r>
            <a:rPr lang="ru-RU" sz="1800" b="1" dirty="0" smtClean="0"/>
            <a:t>механизм финансирования расходов студентов на образование</a:t>
          </a:r>
          <a:endParaRPr lang="ru-RU" sz="1800" dirty="0"/>
        </a:p>
      </dgm:t>
    </dgm:pt>
    <dgm:pt modelId="{74C967D6-53FB-4CBC-BF9D-539E16EE5B59}" type="parTrans" cxnId="{A5BC8A31-0402-43A4-8C1F-9F1570394FAF}">
      <dgm:prSet/>
      <dgm:spPr/>
      <dgm:t>
        <a:bodyPr/>
        <a:lstStyle/>
        <a:p>
          <a:endParaRPr lang="ru-RU"/>
        </a:p>
      </dgm:t>
    </dgm:pt>
    <dgm:pt modelId="{BCF05754-1DB9-4CB3-A099-48014BF157E4}" type="sibTrans" cxnId="{A5BC8A31-0402-43A4-8C1F-9F1570394FAF}">
      <dgm:prSet/>
      <dgm:spPr/>
      <dgm:t>
        <a:bodyPr/>
        <a:lstStyle/>
        <a:p>
          <a:endParaRPr lang="ru-RU"/>
        </a:p>
      </dgm:t>
    </dgm:pt>
    <dgm:pt modelId="{04F41625-24D3-4A05-A39A-E4741501F057}">
      <dgm:prSet phldrT="[Текст]" custT="1"/>
      <dgm:spPr/>
      <dgm:t>
        <a:bodyPr/>
        <a:lstStyle/>
        <a:p>
          <a:r>
            <a:rPr lang="ru-RU" sz="1800" b="1" dirty="0" smtClean="0"/>
            <a:t>механизм конкурсного финансирования</a:t>
          </a:r>
          <a:endParaRPr lang="ru-RU" sz="1800" dirty="0"/>
        </a:p>
      </dgm:t>
    </dgm:pt>
    <dgm:pt modelId="{AA959770-0345-458A-91A2-F7A11FFCD200}" type="parTrans" cxnId="{DD1740CB-106D-4B91-A273-BBE962B7975F}">
      <dgm:prSet/>
      <dgm:spPr/>
      <dgm:t>
        <a:bodyPr/>
        <a:lstStyle/>
        <a:p>
          <a:endParaRPr lang="ru-RU"/>
        </a:p>
      </dgm:t>
    </dgm:pt>
    <dgm:pt modelId="{D1E3F353-1DFB-44E2-A527-172EF6CA7A04}" type="sibTrans" cxnId="{DD1740CB-106D-4B91-A273-BBE962B7975F}">
      <dgm:prSet/>
      <dgm:spPr/>
      <dgm:t>
        <a:bodyPr/>
        <a:lstStyle/>
        <a:p>
          <a:endParaRPr lang="ru-RU"/>
        </a:p>
      </dgm:t>
    </dgm:pt>
    <dgm:pt modelId="{603A0583-9F45-4216-81E4-14FCF58B7F3F}">
      <dgm:prSet phldrT="[Текст]" custT="1"/>
      <dgm:spPr/>
      <dgm:t>
        <a:bodyPr/>
        <a:lstStyle/>
        <a:p>
          <a:r>
            <a:rPr lang="ru-RU" sz="1800" b="1" dirty="0" smtClean="0"/>
            <a:t>механизм контрактного или целевого финансирования</a:t>
          </a:r>
          <a:endParaRPr lang="ru-RU" sz="1800" dirty="0"/>
        </a:p>
      </dgm:t>
    </dgm:pt>
    <dgm:pt modelId="{D48342D3-DA0B-46EC-A213-719E3E86BBBA}" type="parTrans" cxnId="{506F312A-2897-487B-9CF8-4D0FC6BEF313}">
      <dgm:prSet/>
      <dgm:spPr/>
      <dgm:t>
        <a:bodyPr/>
        <a:lstStyle/>
        <a:p>
          <a:endParaRPr lang="ru-RU"/>
        </a:p>
      </dgm:t>
    </dgm:pt>
    <dgm:pt modelId="{914F8A7E-96EF-4AF0-8C7B-AFE150881864}" type="sibTrans" cxnId="{506F312A-2897-487B-9CF8-4D0FC6BEF313}">
      <dgm:prSet/>
      <dgm:spPr/>
      <dgm:t>
        <a:bodyPr/>
        <a:lstStyle/>
        <a:p>
          <a:endParaRPr lang="ru-RU"/>
        </a:p>
      </dgm:t>
    </dgm:pt>
    <dgm:pt modelId="{18A6ACE9-46E0-401C-8A24-E5BC6FE09ED4}" type="pres">
      <dgm:prSet presAssocID="{74549334-5FD9-4676-B784-3DF61BFACB3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CF528F-7EED-4746-AAB0-404ED9D85D33}" type="pres">
      <dgm:prSet presAssocID="{16E1AEDC-50F0-4751-ABE8-DA614F10574D}" presName="node" presStyleLbl="node1" presStyleIdx="0" presStyleCnt="5" custScaleX="125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6E746E-A03B-4E2A-8FBE-50D1108AA0CF}" type="pres">
      <dgm:prSet presAssocID="{16E1AEDC-50F0-4751-ABE8-DA614F10574D}" presName="spNode" presStyleCnt="0"/>
      <dgm:spPr/>
    </dgm:pt>
    <dgm:pt modelId="{74D5FE3D-9E4E-4A01-AF66-B6C8FE6E2C0F}" type="pres">
      <dgm:prSet presAssocID="{0753042E-F591-45DD-9D9A-DE36517D24D6}" presName="sibTrans" presStyleLbl="sibTrans1D1" presStyleIdx="0" presStyleCnt="5"/>
      <dgm:spPr/>
      <dgm:t>
        <a:bodyPr/>
        <a:lstStyle/>
        <a:p>
          <a:endParaRPr lang="ru-RU"/>
        </a:p>
      </dgm:t>
    </dgm:pt>
    <dgm:pt modelId="{724D3361-127D-4FCB-A074-ABC3DB819D7E}" type="pres">
      <dgm:prSet presAssocID="{F3DF55D3-480B-47C1-AC24-541294CDC8E4}" presName="node" presStyleLbl="node1" presStyleIdx="1" presStyleCnt="5" custScaleX="132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DC00C-C91F-4F94-BA65-C0E7EC65CEE3}" type="pres">
      <dgm:prSet presAssocID="{F3DF55D3-480B-47C1-AC24-541294CDC8E4}" presName="spNode" presStyleCnt="0"/>
      <dgm:spPr/>
    </dgm:pt>
    <dgm:pt modelId="{DAF04514-C876-4528-A240-50B864C860C8}" type="pres">
      <dgm:prSet presAssocID="{E58C36AC-8F0C-4035-BFCE-3A395F721D06}" presName="sibTrans" presStyleLbl="sibTrans1D1" presStyleIdx="1" presStyleCnt="5"/>
      <dgm:spPr/>
      <dgm:t>
        <a:bodyPr/>
        <a:lstStyle/>
        <a:p>
          <a:endParaRPr lang="ru-RU"/>
        </a:p>
      </dgm:t>
    </dgm:pt>
    <dgm:pt modelId="{46D8729E-99CE-43E3-849E-6CFD9A44AA20}" type="pres">
      <dgm:prSet presAssocID="{36D75458-E6DB-4DAD-8548-9AB1D3F50879}" presName="node" presStyleLbl="node1" presStyleIdx="2" presStyleCnt="5" custScaleX="144171" custRadScaleRad="104647" custRadScaleInc="-58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E5140-B64E-460C-AC5D-83998089DCC1}" type="pres">
      <dgm:prSet presAssocID="{36D75458-E6DB-4DAD-8548-9AB1D3F50879}" presName="spNode" presStyleCnt="0"/>
      <dgm:spPr/>
    </dgm:pt>
    <dgm:pt modelId="{75D9DFC7-DEC2-4223-AC34-5E43F269E318}" type="pres">
      <dgm:prSet presAssocID="{BCF05754-1DB9-4CB3-A099-48014BF157E4}" presName="sibTrans" presStyleLbl="sibTrans1D1" presStyleIdx="2" presStyleCnt="5"/>
      <dgm:spPr/>
      <dgm:t>
        <a:bodyPr/>
        <a:lstStyle/>
        <a:p>
          <a:endParaRPr lang="ru-RU"/>
        </a:p>
      </dgm:t>
    </dgm:pt>
    <dgm:pt modelId="{98F93625-852B-44F3-A133-5025CDC7BB9B}" type="pres">
      <dgm:prSet presAssocID="{04F41625-24D3-4A05-A39A-E4741501F057}" presName="node" presStyleLbl="node1" presStyleIdx="3" presStyleCnt="5" custScaleX="146703" custRadScaleRad="102436" custRadScaleInc="502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A436B-C50C-47F3-A8EF-E5C53D4CEBBB}" type="pres">
      <dgm:prSet presAssocID="{04F41625-24D3-4A05-A39A-E4741501F057}" presName="spNode" presStyleCnt="0"/>
      <dgm:spPr/>
    </dgm:pt>
    <dgm:pt modelId="{D9713BCF-8E88-4587-9704-E6ED40E9A9C9}" type="pres">
      <dgm:prSet presAssocID="{D1E3F353-1DFB-44E2-A527-172EF6CA7A0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3BA26608-1F56-4A04-B3D4-7C90A7F1B197}" type="pres">
      <dgm:prSet presAssocID="{603A0583-9F45-4216-81E4-14FCF58B7F3F}" presName="node" presStyleLbl="node1" presStyleIdx="4" presStyleCnt="5" custScaleX="120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87938-A6F8-46CA-B34C-2B0A65ED0003}" type="pres">
      <dgm:prSet presAssocID="{603A0583-9F45-4216-81E4-14FCF58B7F3F}" presName="spNode" presStyleCnt="0"/>
      <dgm:spPr/>
    </dgm:pt>
    <dgm:pt modelId="{73EE6E9D-8FA4-430C-92C8-879E6523BF03}" type="pres">
      <dgm:prSet presAssocID="{914F8A7E-96EF-4AF0-8C7B-AFE150881864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506F312A-2897-487B-9CF8-4D0FC6BEF313}" srcId="{74549334-5FD9-4676-B784-3DF61BFACB3B}" destId="{603A0583-9F45-4216-81E4-14FCF58B7F3F}" srcOrd="4" destOrd="0" parTransId="{D48342D3-DA0B-46EC-A213-719E3E86BBBA}" sibTransId="{914F8A7E-96EF-4AF0-8C7B-AFE150881864}"/>
    <dgm:cxn modelId="{F82271EF-986C-4EDD-8A2E-DE265A0C8473}" type="presOf" srcId="{F3DF55D3-480B-47C1-AC24-541294CDC8E4}" destId="{724D3361-127D-4FCB-A074-ABC3DB819D7E}" srcOrd="0" destOrd="0" presId="urn:microsoft.com/office/officeart/2005/8/layout/cycle6"/>
    <dgm:cxn modelId="{F962635F-A0B2-4FE2-B79F-054ADB49566C}" type="presOf" srcId="{74549334-5FD9-4676-B784-3DF61BFACB3B}" destId="{18A6ACE9-46E0-401C-8A24-E5BC6FE09ED4}" srcOrd="0" destOrd="0" presId="urn:microsoft.com/office/officeart/2005/8/layout/cycle6"/>
    <dgm:cxn modelId="{0DA0F2DF-F387-478C-8063-B44D6A734612}" srcId="{74549334-5FD9-4676-B784-3DF61BFACB3B}" destId="{F3DF55D3-480B-47C1-AC24-541294CDC8E4}" srcOrd="1" destOrd="0" parTransId="{B9415AA8-9198-4265-98F4-CD8F26D8DE38}" sibTransId="{E58C36AC-8F0C-4035-BFCE-3A395F721D06}"/>
    <dgm:cxn modelId="{637322CB-4093-493C-B99D-2662F8F16CEE}" type="presOf" srcId="{914F8A7E-96EF-4AF0-8C7B-AFE150881864}" destId="{73EE6E9D-8FA4-430C-92C8-879E6523BF03}" srcOrd="0" destOrd="0" presId="urn:microsoft.com/office/officeart/2005/8/layout/cycle6"/>
    <dgm:cxn modelId="{86A83082-3D66-4F59-ADDB-D44B21624ECA}" type="presOf" srcId="{D1E3F353-1DFB-44E2-A527-172EF6CA7A04}" destId="{D9713BCF-8E88-4587-9704-E6ED40E9A9C9}" srcOrd="0" destOrd="0" presId="urn:microsoft.com/office/officeart/2005/8/layout/cycle6"/>
    <dgm:cxn modelId="{671727BA-1EA1-4935-845B-BE9CD75D60AB}" type="presOf" srcId="{0753042E-F591-45DD-9D9A-DE36517D24D6}" destId="{74D5FE3D-9E4E-4A01-AF66-B6C8FE6E2C0F}" srcOrd="0" destOrd="0" presId="urn:microsoft.com/office/officeart/2005/8/layout/cycle6"/>
    <dgm:cxn modelId="{A5BC8A31-0402-43A4-8C1F-9F1570394FAF}" srcId="{74549334-5FD9-4676-B784-3DF61BFACB3B}" destId="{36D75458-E6DB-4DAD-8548-9AB1D3F50879}" srcOrd="2" destOrd="0" parTransId="{74C967D6-53FB-4CBC-BF9D-539E16EE5B59}" sibTransId="{BCF05754-1DB9-4CB3-A099-48014BF157E4}"/>
    <dgm:cxn modelId="{E4B6F3BC-16C6-4282-933F-FE371F663442}" type="presOf" srcId="{E58C36AC-8F0C-4035-BFCE-3A395F721D06}" destId="{DAF04514-C876-4528-A240-50B864C860C8}" srcOrd="0" destOrd="0" presId="urn:microsoft.com/office/officeart/2005/8/layout/cycle6"/>
    <dgm:cxn modelId="{60B53FC6-9300-4757-AA37-473AAE1D428E}" type="presOf" srcId="{36D75458-E6DB-4DAD-8548-9AB1D3F50879}" destId="{46D8729E-99CE-43E3-849E-6CFD9A44AA20}" srcOrd="0" destOrd="0" presId="urn:microsoft.com/office/officeart/2005/8/layout/cycle6"/>
    <dgm:cxn modelId="{DD1740CB-106D-4B91-A273-BBE962B7975F}" srcId="{74549334-5FD9-4676-B784-3DF61BFACB3B}" destId="{04F41625-24D3-4A05-A39A-E4741501F057}" srcOrd="3" destOrd="0" parTransId="{AA959770-0345-458A-91A2-F7A11FFCD200}" sibTransId="{D1E3F353-1DFB-44E2-A527-172EF6CA7A04}"/>
    <dgm:cxn modelId="{939B42FA-5951-44AA-95ED-7B69A70ADA55}" type="presOf" srcId="{16E1AEDC-50F0-4751-ABE8-DA614F10574D}" destId="{D4CF528F-7EED-4746-AAB0-404ED9D85D33}" srcOrd="0" destOrd="0" presId="urn:microsoft.com/office/officeart/2005/8/layout/cycle6"/>
    <dgm:cxn modelId="{FE040FEA-16EC-488F-85D7-F5D0B84FBC43}" srcId="{74549334-5FD9-4676-B784-3DF61BFACB3B}" destId="{16E1AEDC-50F0-4751-ABE8-DA614F10574D}" srcOrd="0" destOrd="0" parTransId="{6B6798CD-7FA9-4AA1-8E1E-DC7243B0578C}" sibTransId="{0753042E-F591-45DD-9D9A-DE36517D24D6}"/>
    <dgm:cxn modelId="{2D28E1D7-8176-46BF-98E3-FC202822EF58}" type="presOf" srcId="{BCF05754-1DB9-4CB3-A099-48014BF157E4}" destId="{75D9DFC7-DEC2-4223-AC34-5E43F269E318}" srcOrd="0" destOrd="0" presId="urn:microsoft.com/office/officeart/2005/8/layout/cycle6"/>
    <dgm:cxn modelId="{4642A9C9-1FE0-486D-B5D7-DAC5481CA062}" type="presOf" srcId="{04F41625-24D3-4A05-A39A-E4741501F057}" destId="{98F93625-852B-44F3-A133-5025CDC7BB9B}" srcOrd="0" destOrd="0" presId="urn:microsoft.com/office/officeart/2005/8/layout/cycle6"/>
    <dgm:cxn modelId="{C90CB59D-C7A7-42F1-ACE9-DA0182989A78}" type="presOf" srcId="{603A0583-9F45-4216-81E4-14FCF58B7F3F}" destId="{3BA26608-1F56-4A04-B3D4-7C90A7F1B197}" srcOrd="0" destOrd="0" presId="urn:microsoft.com/office/officeart/2005/8/layout/cycle6"/>
    <dgm:cxn modelId="{64680B36-6F8B-401C-8366-312C1611477A}" type="presParOf" srcId="{18A6ACE9-46E0-401C-8A24-E5BC6FE09ED4}" destId="{D4CF528F-7EED-4746-AAB0-404ED9D85D33}" srcOrd="0" destOrd="0" presId="urn:microsoft.com/office/officeart/2005/8/layout/cycle6"/>
    <dgm:cxn modelId="{9F227BE8-446B-410D-9533-38080F7EEF52}" type="presParOf" srcId="{18A6ACE9-46E0-401C-8A24-E5BC6FE09ED4}" destId="{366E746E-A03B-4E2A-8FBE-50D1108AA0CF}" srcOrd="1" destOrd="0" presId="urn:microsoft.com/office/officeart/2005/8/layout/cycle6"/>
    <dgm:cxn modelId="{5D3DF605-C80F-4F76-942A-279C6DEEC648}" type="presParOf" srcId="{18A6ACE9-46E0-401C-8A24-E5BC6FE09ED4}" destId="{74D5FE3D-9E4E-4A01-AF66-B6C8FE6E2C0F}" srcOrd="2" destOrd="0" presId="urn:microsoft.com/office/officeart/2005/8/layout/cycle6"/>
    <dgm:cxn modelId="{2EC2395E-1606-4D0D-BD61-9B3092A9BF2B}" type="presParOf" srcId="{18A6ACE9-46E0-401C-8A24-E5BC6FE09ED4}" destId="{724D3361-127D-4FCB-A074-ABC3DB819D7E}" srcOrd="3" destOrd="0" presId="urn:microsoft.com/office/officeart/2005/8/layout/cycle6"/>
    <dgm:cxn modelId="{B7424A8F-91AC-477F-A08A-DA12855425EA}" type="presParOf" srcId="{18A6ACE9-46E0-401C-8A24-E5BC6FE09ED4}" destId="{F6ADC00C-C91F-4F94-BA65-C0E7EC65CEE3}" srcOrd="4" destOrd="0" presId="urn:microsoft.com/office/officeart/2005/8/layout/cycle6"/>
    <dgm:cxn modelId="{681FF691-013E-4C18-A88D-4A1224E0976C}" type="presParOf" srcId="{18A6ACE9-46E0-401C-8A24-E5BC6FE09ED4}" destId="{DAF04514-C876-4528-A240-50B864C860C8}" srcOrd="5" destOrd="0" presId="urn:microsoft.com/office/officeart/2005/8/layout/cycle6"/>
    <dgm:cxn modelId="{1B965B0D-D630-4E87-B5DD-0EC4F2D31AA1}" type="presParOf" srcId="{18A6ACE9-46E0-401C-8A24-E5BC6FE09ED4}" destId="{46D8729E-99CE-43E3-849E-6CFD9A44AA20}" srcOrd="6" destOrd="0" presId="urn:microsoft.com/office/officeart/2005/8/layout/cycle6"/>
    <dgm:cxn modelId="{C167BDB2-4DEA-49A8-8E11-DCE0F62466EF}" type="presParOf" srcId="{18A6ACE9-46E0-401C-8A24-E5BC6FE09ED4}" destId="{587E5140-B64E-460C-AC5D-83998089DCC1}" srcOrd="7" destOrd="0" presId="urn:microsoft.com/office/officeart/2005/8/layout/cycle6"/>
    <dgm:cxn modelId="{E70DA85D-37F3-468A-8460-B7998158FD54}" type="presParOf" srcId="{18A6ACE9-46E0-401C-8A24-E5BC6FE09ED4}" destId="{75D9DFC7-DEC2-4223-AC34-5E43F269E318}" srcOrd="8" destOrd="0" presId="urn:microsoft.com/office/officeart/2005/8/layout/cycle6"/>
    <dgm:cxn modelId="{380C48AD-319A-4526-A09A-78CC9F8DF350}" type="presParOf" srcId="{18A6ACE9-46E0-401C-8A24-E5BC6FE09ED4}" destId="{98F93625-852B-44F3-A133-5025CDC7BB9B}" srcOrd="9" destOrd="0" presId="urn:microsoft.com/office/officeart/2005/8/layout/cycle6"/>
    <dgm:cxn modelId="{C5112D02-DF98-4DE0-9373-94D03CF5D325}" type="presParOf" srcId="{18A6ACE9-46E0-401C-8A24-E5BC6FE09ED4}" destId="{220A436B-C50C-47F3-A8EF-E5C53D4CEBBB}" srcOrd="10" destOrd="0" presId="urn:microsoft.com/office/officeart/2005/8/layout/cycle6"/>
    <dgm:cxn modelId="{DF86CC96-DA13-4F05-B571-68A550E6A194}" type="presParOf" srcId="{18A6ACE9-46E0-401C-8A24-E5BC6FE09ED4}" destId="{D9713BCF-8E88-4587-9704-E6ED40E9A9C9}" srcOrd="11" destOrd="0" presId="urn:microsoft.com/office/officeart/2005/8/layout/cycle6"/>
    <dgm:cxn modelId="{A2B4940F-BB58-48A4-8EE1-404A26A22085}" type="presParOf" srcId="{18A6ACE9-46E0-401C-8A24-E5BC6FE09ED4}" destId="{3BA26608-1F56-4A04-B3D4-7C90A7F1B197}" srcOrd="12" destOrd="0" presId="urn:microsoft.com/office/officeart/2005/8/layout/cycle6"/>
    <dgm:cxn modelId="{AD12CC76-E172-453B-963F-1664782BB95C}" type="presParOf" srcId="{18A6ACE9-46E0-401C-8A24-E5BC6FE09ED4}" destId="{BA387938-A6F8-46CA-B34C-2B0A65ED0003}" srcOrd="13" destOrd="0" presId="urn:microsoft.com/office/officeart/2005/8/layout/cycle6"/>
    <dgm:cxn modelId="{9C94A562-9081-4239-BFC5-177D676FB91C}" type="presParOf" srcId="{18A6ACE9-46E0-401C-8A24-E5BC6FE09ED4}" destId="{73EE6E9D-8FA4-430C-92C8-879E6523BF0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D171DD-6FEE-45C1-A329-71721F5DE041}" type="doc">
      <dgm:prSet loTypeId="urn:microsoft.com/office/officeart/2009/3/layout/StepUp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E90088-FC93-47B8-855B-748193767C0C}">
      <dgm:prSet phldrT="[Текст]" custT="1"/>
      <dgm:spPr/>
      <dgm:t>
        <a:bodyPr/>
        <a:lstStyle/>
        <a:p>
          <a:r>
            <a:rPr lang="ru-RU" sz="3200" b="1" dirty="0" smtClean="0"/>
            <a:t>Блочное финансирование</a:t>
          </a:r>
          <a:endParaRPr lang="ru-RU" sz="3200" dirty="0"/>
        </a:p>
      </dgm:t>
    </dgm:pt>
    <dgm:pt modelId="{14B30E5B-A874-44FA-A3F6-DA2CD5512995}" type="parTrans" cxnId="{9F312949-3528-4D40-8AB2-379E6D5B6F5D}">
      <dgm:prSet/>
      <dgm:spPr/>
      <dgm:t>
        <a:bodyPr/>
        <a:lstStyle/>
        <a:p>
          <a:endParaRPr lang="ru-RU"/>
        </a:p>
      </dgm:t>
    </dgm:pt>
    <dgm:pt modelId="{7F63588B-8EC2-4A04-A905-8A89B4115EB2}" type="sibTrans" cxnId="{9F312949-3528-4D40-8AB2-379E6D5B6F5D}">
      <dgm:prSet/>
      <dgm:spPr/>
      <dgm:t>
        <a:bodyPr/>
        <a:lstStyle/>
        <a:p>
          <a:endParaRPr lang="ru-RU"/>
        </a:p>
      </dgm:t>
    </dgm:pt>
    <dgm:pt modelId="{9F9387F8-2B8B-4C13-9C71-6EBF23CF6141}">
      <dgm:prSet phldrT="[Текст]" custT="1"/>
      <dgm:spPr/>
      <dgm:t>
        <a:bodyPr/>
        <a:lstStyle/>
        <a:p>
          <a:r>
            <a:rPr lang="ru-RU" sz="3200" b="1" dirty="0" err="1" smtClean="0"/>
            <a:t>Ваучерное</a:t>
          </a:r>
          <a:r>
            <a:rPr lang="ru-RU" sz="3200" b="1" dirty="0" smtClean="0"/>
            <a:t> финансирование</a:t>
          </a:r>
          <a:endParaRPr lang="ru-RU" sz="3200" dirty="0"/>
        </a:p>
      </dgm:t>
    </dgm:pt>
    <dgm:pt modelId="{2E722D4C-B9EA-4EA2-8B1A-8831D67ECCF2}" type="parTrans" cxnId="{26234FF2-2BD3-4832-BDA9-C13998E5D1F7}">
      <dgm:prSet/>
      <dgm:spPr/>
      <dgm:t>
        <a:bodyPr/>
        <a:lstStyle/>
        <a:p>
          <a:endParaRPr lang="ru-RU"/>
        </a:p>
      </dgm:t>
    </dgm:pt>
    <dgm:pt modelId="{B6B8036A-6FE0-4FB3-935A-3D6579AB3742}" type="sibTrans" cxnId="{26234FF2-2BD3-4832-BDA9-C13998E5D1F7}">
      <dgm:prSet/>
      <dgm:spPr/>
      <dgm:t>
        <a:bodyPr/>
        <a:lstStyle/>
        <a:p>
          <a:endParaRPr lang="ru-RU"/>
        </a:p>
      </dgm:t>
    </dgm:pt>
    <dgm:pt modelId="{569AEB85-9272-4FC3-9644-6C5A8BAFA797}">
      <dgm:prSet phldrT="[Текст]" custT="1"/>
      <dgm:spPr/>
      <dgm:t>
        <a:bodyPr/>
        <a:lstStyle/>
        <a:p>
          <a:r>
            <a:rPr lang="ru-RU" sz="3200" b="1" dirty="0" smtClean="0"/>
            <a:t>Кредитное финансирование</a:t>
          </a:r>
          <a:r>
            <a:rPr lang="ru-RU" sz="3200" dirty="0" smtClean="0"/>
            <a:t> </a:t>
          </a:r>
          <a:endParaRPr lang="ru-RU" sz="3200" dirty="0"/>
        </a:p>
      </dgm:t>
    </dgm:pt>
    <dgm:pt modelId="{9916833B-DBE3-4B4C-BCBF-F9E4C3976B1F}" type="parTrans" cxnId="{62F76E07-FD35-4679-9452-02FE52671726}">
      <dgm:prSet/>
      <dgm:spPr/>
      <dgm:t>
        <a:bodyPr/>
        <a:lstStyle/>
        <a:p>
          <a:endParaRPr lang="ru-RU"/>
        </a:p>
      </dgm:t>
    </dgm:pt>
    <dgm:pt modelId="{7B144658-6939-4564-94C9-19CCB3437569}" type="sibTrans" cxnId="{62F76E07-FD35-4679-9452-02FE52671726}">
      <dgm:prSet/>
      <dgm:spPr/>
      <dgm:t>
        <a:bodyPr/>
        <a:lstStyle/>
        <a:p>
          <a:endParaRPr lang="ru-RU"/>
        </a:p>
      </dgm:t>
    </dgm:pt>
    <dgm:pt modelId="{B9D7B8D9-F1F5-4BF2-894E-79C1E30D34B1}" type="pres">
      <dgm:prSet presAssocID="{74D171DD-6FEE-45C1-A329-71721F5DE04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71FC665-A5F0-438F-BF7F-7141E5C76CC9}" type="pres">
      <dgm:prSet presAssocID="{1BE90088-FC93-47B8-855B-748193767C0C}" presName="composite" presStyleCnt="0"/>
      <dgm:spPr/>
    </dgm:pt>
    <dgm:pt modelId="{C920E1FE-E963-47C9-AD77-8DBB33FBCB67}" type="pres">
      <dgm:prSet presAssocID="{1BE90088-FC93-47B8-855B-748193767C0C}" presName="LShape" presStyleLbl="alignNode1" presStyleIdx="0" presStyleCnt="5"/>
      <dgm:spPr/>
    </dgm:pt>
    <dgm:pt modelId="{63A04F7C-F502-45D3-BB8A-82B90AA9FBB2}" type="pres">
      <dgm:prSet presAssocID="{1BE90088-FC93-47B8-855B-748193767C0C}" presName="ParentText" presStyleLbl="revTx" presStyleIdx="0" presStyleCnt="3" custScaleX="1149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39D3D-1851-46D7-BDB8-F0A6419C77B0}" type="pres">
      <dgm:prSet presAssocID="{1BE90088-FC93-47B8-855B-748193767C0C}" presName="Triangle" presStyleLbl="alignNode1" presStyleIdx="1" presStyleCnt="5"/>
      <dgm:spPr/>
    </dgm:pt>
    <dgm:pt modelId="{E116E712-A52E-41B5-BDA1-384510154760}" type="pres">
      <dgm:prSet presAssocID="{7F63588B-8EC2-4A04-A905-8A89B4115EB2}" presName="sibTrans" presStyleCnt="0"/>
      <dgm:spPr/>
    </dgm:pt>
    <dgm:pt modelId="{E31DDD49-2798-4B16-BF2C-A7B904F5B5FF}" type="pres">
      <dgm:prSet presAssocID="{7F63588B-8EC2-4A04-A905-8A89B4115EB2}" presName="space" presStyleCnt="0"/>
      <dgm:spPr/>
    </dgm:pt>
    <dgm:pt modelId="{67716EF2-CD17-472C-9F04-69996E7DAA0D}" type="pres">
      <dgm:prSet presAssocID="{9F9387F8-2B8B-4C13-9C71-6EBF23CF6141}" presName="composite" presStyleCnt="0"/>
      <dgm:spPr/>
    </dgm:pt>
    <dgm:pt modelId="{FC464FBD-1994-465B-BE23-685273FC5B54}" type="pres">
      <dgm:prSet presAssocID="{9F9387F8-2B8B-4C13-9C71-6EBF23CF6141}" presName="LShape" presStyleLbl="alignNode1" presStyleIdx="2" presStyleCnt="5"/>
      <dgm:spPr/>
    </dgm:pt>
    <dgm:pt modelId="{2898CD62-61F7-4779-ACFA-0377509E3608}" type="pres">
      <dgm:prSet presAssocID="{9F9387F8-2B8B-4C13-9C71-6EBF23CF6141}" presName="ParentText" presStyleLbl="revTx" presStyleIdx="1" presStyleCnt="3" custScaleX="1129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FB7DC-0B5F-465A-AD8D-36A2BFFE9E71}" type="pres">
      <dgm:prSet presAssocID="{9F9387F8-2B8B-4C13-9C71-6EBF23CF6141}" presName="Triangle" presStyleLbl="alignNode1" presStyleIdx="3" presStyleCnt="5"/>
      <dgm:spPr/>
    </dgm:pt>
    <dgm:pt modelId="{4D71DECB-A83C-480B-8A14-4E5756836835}" type="pres">
      <dgm:prSet presAssocID="{B6B8036A-6FE0-4FB3-935A-3D6579AB3742}" presName="sibTrans" presStyleCnt="0"/>
      <dgm:spPr/>
    </dgm:pt>
    <dgm:pt modelId="{A389AC48-4774-4078-8321-2E9FC5E9FA59}" type="pres">
      <dgm:prSet presAssocID="{B6B8036A-6FE0-4FB3-935A-3D6579AB3742}" presName="space" presStyleCnt="0"/>
      <dgm:spPr/>
    </dgm:pt>
    <dgm:pt modelId="{8EF412E4-ACBD-4F8E-A213-ABBF7AF820EB}" type="pres">
      <dgm:prSet presAssocID="{569AEB85-9272-4FC3-9644-6C5A8BAFA797}" presName="composite" presStyleCnt="0"/>
      <dgm:spPr/>
    </dgm:pt>
    <dgm:pt modelId="{0D0F8676-634F-49A8-A241-C30E72675ADC}" type="pres">
      <dgm:prSet presAssocID="{569AEB85-9272-4FC3-9644-6C5A8BAFA797}" presName="LShape" presStyleLbl="alignNode1" presStyleIdx="4" presStyleCnt="5"/>
      <dgm:spPr/>
    </dgm:pt>
    <dgm:pt modelId="{0399B01F-51C1-4229-ACEC-A9768F1E4302}" type="pres">
      <dgm:prSet presAssocID="{569AEB85-9272-4FC3-9644-6C5A8BAFA797}" presName="ParentText" presStyleLbl="revTx" presStyleIdx="2" presStyleCnt="3" custScaleX="113350" custLinFactNeighborX="-13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571D0B-B6F0-458F-BCFA-5A410BD0A7B9}" type="presOf" srcId="{1BE90088-FC93-47B8-855B-748193767C0C}" destId="{63A04F7C-F502-45D3-BB8A-82B90AA9FBB2}" srcOrd="0" destOrd="0" presId="urn:microsoft.com/office/officeart/2009/3/layout/StepUpProcess"/>
    <dgm:cxn modelId="{26234FF2-2BD3-4832-BDA9-C13998E5D1F7}" srcId="{74D171DD-6FEE-45C1-A329-71721F5DE041}" destId="{9F9387F8-2B8B-4C13-9C71-6EBF23CF6141}" srcOrd="1" destOrd="0" parTransId="{2E722D4C-B9EA-4EA2-8B1A-8831D67ECCF2}" sibTransId="{B6B8036A-6FE0-4FB3-935A-3D6579AB3742}"/>
    <dgm:cxn modelId="{9E3F1072-F0EE-4219-AFF6-556BC909AEFD}" type="presOf" srcId="{569AEB85-9272-4FC3-9644-6C5A8BAFA797}" destId="{0399B01F-51C1-4229-ACEC-A9768F1E4302}" srcOrd="0" destOrd="0" presId="urn:microsoft.com/office/officeart/2009/3/layout/StepUpProcess"/>
    <dgm:cxn modelId="{0FB1B3B0-68B4-4428-BED5-5DE8795DBAB6}" type="presOf" srcId="{74D171DD-6FEE-45C1-A329-71721F5DE041}" destId="{B9D7B8D9-F1F5-4BF2-894E-79C1E30D34B1}" srcOrd="0" destOrd="0" presId="urn:microsoft.com/office/officeart/2009/3/layout/StepUpProcess"/>
    <dgm:cxn modelId="{9F312949-3528-4D40-8AB2-379E6D5B6F5D}" srcId="{74D171DD-6FEE-45C1-A329-71721F5DE041}" destId="{1BE90088-FC93-47B8-855B-748193767C0C}" srcOrd="0" destOrd="0" parTransId="{14B30E5B-A874-44FA-A3F6-DA2CD5512995}" sibTransId="{7F63588B-8EC2-4A04-A905-8A89B4115EB2}"/>
    <dgm:cxn modelId="{62F76E07-FD35-4679-9452-02FE52671726}" srcId="{74D171DD-6FEE-45C1-A329-71721F5DE041}" destId="{569AEB85-9272-4FC3-9644-6C5A8BAFA797}" srcOrd="2" destOrd="0" parTransId="{9916833B-DBE3-4B4C-BCBF-F9E4C3976B1F}" sibTransId="{7B144658-6939-4564-94C9-19CCB3437569}"/>
    <dgm:cxn modelId="{896F39C8-3459-412A-9342-04B8AC421315}" type="presOf" srcId="{9F9387F8-2B8B-4C13-9C71-6EBF23CF6141}" destId="{2898CD62-61F7-4779-ACFA-0377509E3608}" srcOrd="0" destOrd="0" presId="urn:microsoft.com/office/officeart/2009/3/layout/StepUpProcess"/>
    <dgm:cxn modelId="{B61F532A-1BFA-4132-95D1-391844867FD1}" type="presParOf" srcId="{B9D7B8D9-F1F5-4BF2-894E-79C1E30D34B1}" destId="{371FC665-A5F0-438F-BF7F-7141E5C76CC9}" srcOrd="0" destOrd="0" presId="urn:microsoft.com/office/officeart/2009/3/layout/StepUpProcess"/>
    <dgm:cxn modelId="{4D8DF1DD-51D5-43F1-B9F2-1DFD31EA3922}" type="presParOf" srcId="{371FC665-A5F0-438F-BF7F-7141E5C76CC9}" destId="{C920E1FE-E963-47C9-AD77-8DBB33FBCB67}" srcOrd="0" destOrd="0" presId="urn:microsoft.com/office/officeart/2009/3/layout/StepUpProcess"/>
    <dgm:cxn modelId="{FD82270B-F5DB-4547-8D81-959007E7AFE2}" type="presParOf" srcId="{371FC665-A5F0-438F-BF7F-7141E5C76CC9}" destId="{63A04F7C-F502-45D3-BB8A-82B90AA9FBB2}" srcOrd="1" destOrd="0" presId="urn:microsoft.com/office/officeart/2009/3/layout/StepUpProcess"/>
    <dgm:cxn modelId="{9B117100-F653-44FC-BCA5-37BFEEA07B85}" type="presParOf" srcId="{371FC665-A5F0-438F-BF7F-7141E5C76CC9}" destId="{67439D3D-1851-46D7-BDB8-F0A6419C77B0}" srcOrd="2" destOrd="0" presId="urn:microsoft.com/office/officeart/2009/3/layout/StepUpProcess"/>
    <dgm:cxn modelId="{C8209BE3-C5C4-4AC3-81AA-2CE110B0EC24}" type="presParOf" srcId="{B9D7B8D9-F1F5-4BF2-894E-79C1E30D34B1}" destId="{E116E712-A52E-41B5-BDA1-384510154760}" srcOrd="1" destOrd="0" presId="urn:microsoft.com/office/officeart/2009/3/layout/StepUpProcess"/>
    <dgm:cxn modelId="{F0687BF4-873B-404B-AAE0-B4FDCE9FC03F}" type="presParOf" srcId="{E116E712-A52E-41B5-BDA1-384510154760}" destId="{E31DDD49-2798-4B16-BF2C-A7B904F5B5FF}" srcOrd="0" destOrd="0" presId="urn:microsoft.com/office/officeart/2009/3/layout/StepUpProcess"/>
    <dgm:cxn modelId="{183DA927-6CF1-4FA2-8307-F2A618110609}" type="presParOf" srcId="{B9D7B8D9-F1F5-4BF2-894E-79C1E30D34B1}" destId="{67716EF2-CD17-472C-9F04-69996E7DAA0D}" srcOrd="2" destOrd="0" presId="urn:microsoft.com/office/officeart/2009/3/layout/StepUpProcess"/>
    <dgm:cxn modelId="{50C2887C-17FA-4050-B4FD-CBB65C310E91}" type="presParOf" srcId="{67716EF2-CD17-472C-9F04-69996E7DAA0D}" destId="{FC464FBD-1994-465B-BE23-685273FC5B54}" srcOrd="0" destOrd="0" presId="urn:microsoft.com/office/officeart/2009/3/layout/StepUpProcess"/>
    <dgm:cxn modelId="{1F82131A-2F79-4EAB-8BC4-9AD5A827F469}" type="presParOf" srcId="{67716EF2-CD17-472C-9F04-69996E7DAA0D}" destId="{2898CD62-61F7-4779-ACFA-0377509E3608}" srcOrd="1" destOrd="0" presId="urn:microsoft.com/office/officeart/2009/3/layout/StepUpProcess"/>
    <dgm:cxn modelId="{5DF86ABF-1406-4FC9-8978-8BCADFAD4E1D}" type="presParOf" srcId="{67716EF2-CD17-472C-9F04-69996E7DAA0D}" destId="{AE2FB7DC-0B5F-465A-AD8D-36A2BFFE9E71}" srcOrd="2" destOrd="0" presId="urn:microsoft.com/office/officeart/2009/3/layout/StepUpProcess"/>
    <dgm:cxn modelId="{950AE1B2-B1F6-42DE-ACDF-71A7049DCAB0}" type="presParOf" srcId="{B9D7B8D9-F1F5-4BF2-894E-79C1E30D34B1}" destId="{4D71DECB-A83C-480B-8A14-4E5756836835}" srcOrd="3" destOrd="0" presId="urn:microsoft.com/office/officeart/2009/3/layout/StepUpProcess"/>
    <dgm:cxn modelId="{8270C175-E746-438A-B9A7-DC9BA56D5E57}" type="presParOf" srcId="{4D71DECB-A83C-480B-8A14-4E5756836835}" destId="{A389AC48-4774-4078-8321-2E9FC5E9FA59}" srcOrd="0" destOrd="0" presId="urn:microsoft.com/office/officeart/2009/3/layout/StepUpProcess"/>
    <dgm:cxn modelId="{F60F8A80-A105-424A-BCC6-14000E3987EF}" type="presParOf" srcId="{B9D7B8D9-F1F5-4BF2-894E-79C1E30D34B1}" destId="{8EF412E4-ACBD-4F8E-A213-ABBF7AF820EB}" srcOrd="4" destOrd="0" presId="urn:microsoft.com/office/officeart/2009/3/layout/StepUpProcess"/>
    <dgm:cxn modelId="{9FFEF8F7-A2EB-459C-956A-F3E9A2AE50D1}" type="presParOf" srcId="{8EF412E4-ACBD-4F8E-A213-ABBF7AF820EB}" destId="{0D0F8676-634F-49A8-A241-C30E72675ADC}" srcOrd="0" destOrd="0" presId="urn:microsoft.com/office/officeart/2009/3/layout/StepUpProcess"/>
    <dgm:cxn modelId="{355FFE8F-8C9B-481B-B4B2-B6ACF2D21D70}" type="presParOf" srcId="{8EF412E4-ACBD-4F8E-A213-ABBF7AF820EB}" destId="{0399B01F-51C1-4229-ACEC-A9768F1E430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F528F-7EED-4746-AAB0-404ED9D85D33}">
      <dsp:nvSpPr>
        <dsp:cNvPr id="0" name=""/>
        <dsp:cNvSpPr/>
      </dsp:nvSpPr>
      <dsp:spPr>
        <a:xfrm>
          <a:off x="3712995" y="1522"/>
          <a:ext cx="2155815" cy="11164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механизм базового финансирования</a:t>
          </a:r>
          <a:endParaRPr lang="ru-RU" sz="1800" kern="1200" dirty="0"/>
        </a:p>
      </dsp:txBody>
      <dsp:txXfrm>
        <a:off x="3767493" y="56020"/>
        <a:ext cx="2046819" cy="1007410"/>
      </dsp:txXfrm>
    </dsp:sp>
    <dsp:sp modelId="{74D5FE3D-9E4E-4A01-AF66-B6C8FE6E2C0F}">
      <dsp:nvSpPr>
        <dsp:cNvPr id="0" name=""/>
        <dsp:cNvSpPr/>
      </dsp:nvSpPr>
      <dsp:spPr>
        <a:xfrm>
          <a:off x="2559128" y="559726"/>
          <a:ext cx="4463549" cy="4463549"/>
        </a:xfrm>
        <a:custGeom>
          <a:avLst/>
          <a:gdLst/>
          <a:ahLst/>
          <a:cxnLst/>
          <a:rect l="0" t="0" r="0" b="0"/>
          <a:pathLst>
            <a:path>
              <a:moveTo>
                <a:pt x="3318836" y="282642"/>
              </a:moveTo>
              <a:arcTo wR="2231774" hR="2231774" stAng="17948945" swAng="159518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D3361-127D-4FCB-A074-ABC3DB819D7E}">
      <dsp:nvSpPr>
        <dsp:cNvPr id="0" name=""/>
        <dsp:cNvSpPr/>
      </dsp:nvSpPr>
      <dsp:spPr>
        <a:xfrm>
          <a:off x="5773596" y="1543641"/>
          <a:ext cx="2279702" cy="11164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механизм формульного финансирования</a:t>
          </a:r>
          <a:endParaRPr lang="ru-RU" sz="1800" kern="1200" dirty="0"/>
        </a:p>
      </dsp:txBody>
      <dsp:txXfrm>
        <a:off x="5828094" y="1598139"/>
        <a:ext cx="2170706" cy="1007410"/>
      </dsp:txXfrm>
    </dsp:sp>
    <dsp:sp modelId="{DAF04514-C876-4528-A240-50B864C860C8}">
      <dsp:nvSpPr>
        <dsp:cNvPr id="0" name=""/>
        <dsp:cNvSpPr/>
      </dsp:nvSpPr>
      <dsp:spPr>
        <a:xfrm>
          <a:off x="2583538" y="782464"/>
          <a:ext cx="4463549" cy="4463549"/>
        </a:xfrm>
        <a:custGeom>
          <a:avLst/>
          <a:gdLst/>
          <a:ahLst/>
          <a:cxnLst/>
          <a:rect l="0" t="0" r="0" b="0"/>
          <a:pathLst>
            <a:path>
              <a:moveTo>
                <a:pt x="4436948" y="1888221"/>
              </a:moveTo>
              <a:arcTo wR="2231774" hR="2231774" stAng="21068690" swAng="164242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8729E-99CE-43E3-849E-6CFD9A44AA20}">
      <dsp:nvSpPr>
        <dsp:cNvPr id="0" name=""/>
        <dsp:cNvSpPr/>
      </dsp:nvSpPr>
      <dsp:spPr>
        <a:xfrm>
          <a:off x="5342920" y="3733284"/>
          <a:ext cx="2476207" cy="11164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механизм финансирования расходов студентов на образование</a:t>
          </a:r>
          <a:endParaRPr lang="ru-RU" sz="1800" kern="1200" dirty="0"/>
        </a:p>
      </dsp:txBody>
      <dsp:txXfrm>
        <a:off x="5397418" y="3787782"/>
        <a:ext cx="2367211" cy="1007410"/>
      </dsp:txXfrm>
    </dsp:sp>
    <dsp:sp modelId="{75D9DFC7-DEC2-4223-AC34-5E43F269E318}">
      <dsp:nvSpPr>
        <dsp:cNvPr id="0" name=""/>
        <dsp:cNvSpPr/>
      </dsp:nvSpPr>
      <dsp:spPr>
        <a:xfrm>
          <a:off x="2616229" y="646808"/>
          <a:ext cx="4463549" cy="4463549"/>
        </a:xfrm>
        <a:custGeom>
          <a:avLst/>
          <a:gdLst/>
          <a:ahLst/>
          <a:cxnLst/>
          <a:rect l="0" t="0" r="0" b="0"/>
          <a:pathLst>
            <a:path>
              <a:moveTo>
                <a:pt x="3260404" y="4212365"/>
              </a:moveTo>
              <a:arcTo wR="2231774" hR="2231774" stAng="3753280" swAng="319977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93625-852B-44F3-A133-5025CDC7BB9B}">
      <dsp:nvSpPr>
        <dsp:cNvPr id="0" name=""/>
        <dsp:cNvSpPr/>
      </dsp:nvSpPr>
      <dsp:spPr>
        <a:xfrm>
          <a:off x="1830360" y="3761066"/>
          <a:ext cx="2519695" cy="11164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механизм конкурсного финансирования</a:t>
          </a:r>
          <a:endParaRPr lang="ru-RU" sz="1800" kern="1200" dirty="0"/>
        </a:p>
      </dsp:txBody>
      <dsp:txXfrm>
        <a:off x="1884858" y="3815564"/>
        <a:ext cx="2410699" cy="1007410"/>
      </dsp:txXfrm>
    </dsp:sp>
    <dsp:sp modelId="{D9713BCF-8E88-4587-9704-E6ED40E9A9C9}">
      <dsp:nvSpPr>
        <dsp:cNvPr id="0" name=""/>
        <dsp:cNvSpPr/>
      </dsp:nvSpPr>
      <dsp:spPr>
        <a:xfrm>
          <a:off x="2549585" y="672634"/>
          <a:ext cx="4463549" cy="4463549"/>
        </a:xfrm>
        <a:custGeom>
          <a:avLst/>
          <a:gdLst/>
          <a:ahLst/>
          <a:cxnLst/>
          <a:rect l="0" t="0" r="0" b="0"/>
          <a:pathLst>
            <a:path>
              <a:moveTo>
                <a:pt x="166716" y="3078151"/>
              </a:moveTo>
              <a:arcTo wR="2231774" hR="2231774" stAng="9462807" swAng="169722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26608-1F56-4A04-B3D4-7C90A7F1B197}">
      <dsp:nvSpPr>
        <dsp:cNvPr id="0" name=""/>
        <dsp:cNvSpPr/>
      </dsp:nvSpPr>
      <dsp:spPr>
        <a:xfrm>
          <a:off x="1636894" y="1543641"/>
          <a:ext cx="2062930" cy="11164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механизм контрактного или целевого финансирования</a:t>
          </a:r>
          <a:endParaRPr lang="ru-RU" sz="1800" kern="1200" dirty="0"/>
        </a:p>
      </dsp:txBody>
      <dsp:txXfrm>
        <a:off x="1691392" y="1598139"/>
        <a:ext cx="1953934" cy="1007410"/>
      </dsp:txXfrm>
    </dsp:sp>
    <dsp:sp modelId="{73EE6E9D-8FA4-430C-92C8-879E6523BF03}">
      <dsp:nvSpPr>
        <dsp:cNvPr id="0" name=""/>
        <dsp:cNvSpPr/>
      </dsp:nvSpPr>
      <dsp:spPr>
        <a:xfrm>
          <a:off x="2559128" y="559726"/>
          <a:ext cx="4463549" cy="4463549"/>
        </a:xfrm>
        <a:custGeom>
          <a:avLst/>
          <a:gdLst/>
          <a:ahLst/>
          <a:cxnLst/>
          <a:rect l="0" t="0" r="0" b="0"/>
          <a:pathLst>
            <a:path>
              <a:moveTo>
                <a:pt x="387332" y="975251"/>
              </a:moveTo>
              <a:arcTo wR="2231774" hR="2231774" stAng="12855876" swAng="159518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20E1FE-E963-47C9-AD77-8DBB33FBCB67}">
      <dsp:nvSpPr>
        <dsp:cNvPr id="0" name=""/>
        <dsp:cNvSpPr/>
      </dsp:nvSpPr>
      <dsp:spPr>
        <a:xfrm rot="5400000">
          <a:off x="666229" y="1229237"/>
          <a:ext cx="1992899" cy="3316140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A04F7C-F502-45D3-BB8A-82B90AA9FBB2}">
      <dsp:nvSpPr>
        <dsp:cNvPr id="0" name=""/>
        <dsp:cNvSpPr/>
      </dsp:nvSpPr>
      <dsp:spPr>
        <a:xfrm>
          <a:off x="110030" y="2220049"/>
          <a:ext cx="3440898" cy="2624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Блочное финансирование</a:t>
          </a:r>
          <a:endParaRPr lang="ru-RU" sz="3200" kern="1200" dirty="0"/>
        </a:p>
      </dsp:txBody>
      <dsp:txXfrm>
        <a:off x="110030" y="2220049"/>
        <a:ext cx="3440898" cy="2624267"/>
      </dsp:txXfrm>
    </dsp:sp>
    <dsp:sp modelId="{67439D3D-1851-46D7-BDB8-F0A6419C77B0}">
      <dsp:nvSpPr>
        <dsp:cNvPr id="0" name=""/>
        <dsp:cNvSpPr/>
      </dsp:nvSpPr>
      <dsp:spPr>
        <a:xfrm>
          <a:off x="2762521" y="985099"/>
          <a:ext cx="564873" cy="56487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464FBD-1994-465B-BE23-685273FC5B54}">
      <dsp:nvSpPr>
        <dsp:cNvPr id="0" name=""/>
        <dsp:cNvSpPr/>
      </dsp:nvSpPr>
      <dsp:spPr>
        <a:xfrm rot="5400000">
          <a:off x="4554796" y="322321"/>
          <a:ext cx="1992899" cy="3316140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98CD62-61F7-4779-ACFA-0377509E3608}">
      <dsp:nvSpPr>
        <dsp:cNvPr id="0" name=""/>
        <dsp:cNvSpPr/>
      </dsp:nvSpPr>
      <dsp:spPr>
        <a:xfrm>
          <a:off x="4028850" y="1313133"/>
          <a:ext cx="3380393" cy="2624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/>
            <a:t>Ваучерное</a:t>
          </a:r>
          <a:r>
            <a:rPr lang="ru-RU" sz="3200" b="1" kern="1200" dirty="0" smtClean="0"/>
            <a:t> финансирование</a:t>
          </a:r>
          <a:endParaRPr lang="ru-RU" sz="3200" kern="1200" dirty="0"/>
        </a:p>
      </dsp:txBody>
      <dsp:txXfrm>
        <a:off x="4028850" y="1313133"/>
        <a:ext cx="3380393" cy="2624267"/>
      </dsp:txXfrm>
    </dsp:sp>
    <dsp:sp modelId="{AE2FB7DC-0B5F-465A-AD8D-36A2BFFE9E71}">
      <dsp:nvSpPr>
        <dsp:cNvPr id="0" name=""/>
        <dsp:cNvSpPr/>
      </dsp:nvSpPr>
      <dsp:spPr>
        <a:xfrm>
          <a:off x="6651088" y="78183"/>
          <a:ext cx="564873" cy="56487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0F8676-634F-49A8-A241-C30E72675ADC}">
      <dsp:nvSpPr>
        <dsp:cNvPr id="0" name=""/>
        <dsp:cNvSpPr/>
      </dsp:nvSpPr>
      <dsp:spPr>
        <a:xfrm rot="5400000">
          <a:off x="8443364" y="-584594"/>
          <a:ext cx="1992899" cy="3316140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99B01F-51C1-4229-ACEC-A9768F1E4302}">
      <dsp:nvSpPr>
        <dsp:cNvPr id="0" name=""/>
        <dsp:cNvSpPr/>
      </dsp:nvSpPr>
      <dsp:spPr>
        <a:xfrm>
          <a:off x="7871252" y="406217"/>
          <a:ext cx="3393506" cy="2624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Кредитное финансирование</a:t>
          </a:r>
          <a:r>
            <a:rPr lang="ru-RU" sz="3200" kern="1200" dirty="0" smtClean="0"/>
            <a:t> </a:t>
          </a:r>
          <a:endParaRPr lang="ru-RU" sz="3200" kern="1200" dirty="0"/>
        </a:p>
      </dsp:txBody>
      <dsp:txXfrm>
        <a:off x="7871252" y="406217"/>
        <a:ext cx="3393506" cy="2624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35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5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54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7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3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8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7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1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7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8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3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5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8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6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5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2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45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6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9859" y="322730"/>
            <a:ext cx="9654988" cy="4589928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Университетская система бюджетного финансирования подготовки специалистов разных специальностей с высшим образованием как фактор автономности </a:t>
            </a:r>
            <a: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вузов</a:t>
            </a:r>
            <a:endParaRPr lang="ru-RU" sz="4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434" y="5123329"/>
            <a:ext cx="8899059" cy="137159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Д.э.н., профессор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Раевнева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Е.В.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Харьковский национальный экономический университет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имени Семена Кузнеца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10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0882" y="147918"/>
            <a:ext cx="9762564" cy="146572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Проект Стратегии </a:t>
            </a:r>
            <a:r>
              <a:rPr lang="ru-RU" sz="3600" b="1" dirty="0">
                <a:solidFill>
                  <a:srgbClr val="7030A0"/>
                </a:solidFill>
              </a:rPr>
              <a:t>реформирования высшего образования в Украине до 2020 </a:t>
            </a:r>
            <a:r>
              <a:rPr lang="ru-RU" sz="3600" b="1" dirty="0" smtClean="0">
                <a:solidFill>
                  <a:srgbClr val="7030A0"/>
                </a:solidFill>
              </a:rPr>
              <a:t>года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6062" y="1613647"/>
            <a:ext cx="9026061" cy="524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61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322729"/>
            <a:ext cx="10018713" cy="107576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Методы бюджетного финансирования, предлагаемые проектом Стратегии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469766"/>
              </p:ext>
            </p:extLst>
          </p:nvPr>
        </p:nvGraphicFramePr>
        <p:xfrm>
          <a:off x="618564" y="1613928"/>
          <a:ext cx="11308977" cy="4921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487" y="3146752"/>
            <a:ext cx="1880795" cy="142235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468" y="4135040"/>
            <a:ext cx="1535743" cy="153574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671" y="4902911"/>
            <a:ext cx="2707341" cy="16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4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9589" y="309283"/>
            <a:ext cx="10763436" cy="172122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Создание университетских систем распределения государственного финансирования – актуальная задача менеджмента </a:t>
            </a:r>
            <a:r>
              <a:rPr lang="ru-RU" sz="3200" b="1" dirty="0" err="1" smtClean="0">
                <a:solidFill>
                  <a:srgbClr val="7030A0"/>
                </a:solidFill>
              </a:rPr>
              <a:t>инновационно</a:t>
            </a:r>
            <a:r>
              <a:rPr lang="ru-RU" sz="3200" b="1" dirty="0" smtClean="0">
                <a:solidFill>
                  <a:srgbClr val="7030A0"/>
                </a:solidFill>
              </a:rPr>
              <a:t> развивающегося Вуза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9589" y="2339789"/>
            <a:ext cx="11187953" cy="42761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i="1" dirty="0" smtClean="0"/>
              <a:t>Предпосылки</a:t>
            </a:r>
            <a:r>
              <a:rPr lang="ru-RU" dirty="0" smtClean="0"/>
              <a:t> </a:t>
            </a:r>
            <a:r>
              <a:rPr lang="ru-RU" b="1" i="1" dirty="0" smtClean="0"/>
              <a:t>построения данной системы </a:t>
            </a:r>
            <a:r>
              <a:rPr lang="ru-RU" dirty="0" smtClean="0"/>
              <a:t>в ХНЭУ им С. Кузнеца – эволюционное накопление знаний в рамках выполнения комплекса прикладных научно-исследовательских разработок по запросу Министерства образования и науки Украины:</a:t>
            </a:r>
          </a:p>
          <a:p>
            <a:pPr marL="0" indent="0" algn="just">
              <a:buNone/>
            </a:pPr>
            <a:r>
              <a:rPr lang="ru-RU" b="1" dirty="0" smtClean="0"/>
              <a:t>1. «Разработка теоретико-методического обеспечения формирования интегрированной системы «высшая школа – бизнес-структура» 2010-2011 гг.</a:t>
            </a:r>
          </a:p>
          <a:p>
            <a:pPr marL="0" indent="0" algn="just">
              <a:buNone/>
            </a:pPr>
            <a:r>
              <a:rPr lang="ru-RU" b="1" dirty="0" smtClean="0"/>
              <a:t>2. «Формирование концептуальных основ и методического инструментария прогнозирования потребности национальной экономики в специалистах с высшим образованием» 2013-2014гг.</a:t>
            </a:r>
          </a:p>
          <a:p>
            <a:pPr marL="0" indent="0" algn="just">
              <a:buNone/>
            </a:pPr>
            <a:r>
              <a:rPr lang="ru-RU" b="1" dirty="0" smtClean="0"/>
              <a:t>3. «Разработка концептуально-методического и модельного обеспечения механизма управления государственным заказом в рамках Вуза для подготовки специалистов с высшим образованием для потребности рынка труда» 2015-2016 гг.</a:t>
            </a: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1303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3953" y="0"/>
            <a:ext cx="9270812" cy="104887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Предложение по формированию университетской системы распределения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279402"/>
              </p:ext>
            </p:extLst>
          </p:nvPr>
        </p:nvGraphicFramePr>
        <p:xfrm>
          <a:off x="524437" y="1047047"/>
          <a:ext cx="11282081" cy="5506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704"/>
                <a:gridCol w="3751730"/>
                <a:gridCol w="5042647"/>
              </a:tblGrid>
              <a:tr h="38346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Название этапа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Цель этапа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Задачи этапа</a:t>
                      </a:r>
                      <a:endParaRPr lang="ru-RU" sz="2000" dirty="0"/>
                    </a:p>
                  </a:txBody>
                  <a:tcPr/>
                </a:tc>
              </a:tr>
              <a:tr h="252359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Этап</a:t>
                      </a:r>
                      <a:r>
                        <a:rPr lang="ru-RU" sz="2000" b="1" baseline="0" dirty="0" smtClean="0"/>
                        <a:t> 1.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структуры потребности в специалистах с высшим образованием для рынка труда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количественной потребности рынка труда в специалистах определенных специальностей, обладающих необходимыми компетентностями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Разработка таблиц соответствия между образовательными услугами вуза и рынком труда в профессиональном разрезе;</a:t>
                      </a:r>
                    </a:p>
                    <a:p>
                      <a:pPr lvl="0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Определение структуры потребности в специалистах определенных специальностей и определение количественного состава данной потребности.</a:t>
                      </a:r>
                      <a:endParaRPr lang="ru-RU" sz="2000" dirty="0"/>
                    </a:p>
                  </a:txBody>
                  <a:tcPr/>
                </a:tc>
              </a:tr>
              <a:tr h="258007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Этап 2.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Качественно-количественное регулирование образовательных услуг вуза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предпосылок своевременной корректировки вузом выпуска специалистов определенных специальностей, модификации учебных планов подготовки специалистов и пересмотр перечня специальностей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Исследование диспропорций между рынком труда и предоставляемыми образовательными услугами вуза;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Разработка регуляторных мероприятий по устранению данных диспропорций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03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7812" y="242047"/>
            <a:ext cx="10313894" cy="90095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Информационная и инфраструктурная поддержка системы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4571" y="1143000"/>
            <a:ext cx="11080376" cy="5446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Эффективная система распределения должна базироваться </a:t>
            </a:r>
            <a:r>
              <a:rPr lang="ru-RU" dirty="0" smtClean="0"/>
              <a:t>на:</a:t>
            </a:r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системе </a:t>
            </a:r>
            <a:r>
              <a:rPr lang="ru-RU" b="1" i="1" dirty="0"/>
              <a:t>мониторинга </a:t>
            </a:r>
            <a:r>
              <a:rPr lang="ru-RU" b="1" i="1" dirty="0" smtClean="0"/>
              <a:t>потребности рынка труда </a:t>
            </a:r>
            <a:r>
              <a:rPr lang="ru-RU" dirty="0" smtClean="0"/>
              <a:t>в </a:t>
            </a:r>
            <a:r>
              <a:rPr lang="ru-RU" dirty="0"/>
              <a:t>специалистах с высшим </a:t>
            </a:r>
            <a:r>
              <a:rPr lang="ru-RU" dirty="0" smtClean="0"/>
              <a:t>образованием определенных компетентностей, позволяющая своевременно учитывать изменение </a:t>
            </a:r>
            <a:r>
              <a:rPr lang="ru-RU" dirty="0"/>
              <a:t>его тактических и стратегических </a:t>
            </a:r>
            <a:r>
              <a:rPr lang="ru-RU" dirty="0" smtClean="0"/>
              <a:t>потребностей; 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i="1" dirty="0" smtClean="0"/>
              <a:t>системе мониторинга и системе мотивации качества образования </a:t>
            </a:r>
            <a:r>
              <a:rPr lang="ru-RU" dirty="0" smtClean="0"/>
              <a:t>в </a:t>
            </a:r>
            <a:r>
              <a:rPr lang="ru-RU" b="1" i="1" dirty="0" smtClean="0"/>
              <a:t>Вузе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развитой </a:t>
            </a:r>
            <a:r>
              <a:rPr lang="ru-RU" b="1" i="1" dirty="0" smtClean="0"/>
              <a:t>корпоративной информационной системе поддержки и принятия решений </a:t>
            </a:r>
            <a:r>
              <a:rPr lang="ru-RU" dirty="0" smtClean="0"/>
              <a:t>по активизации качества образования;</a:t>
            </a:r>
          </a:p>
          <a:p>
            <a:pPr marL="0" indent="0">
              <a:buNone/>
            </a:pPr>
            <a:r>
              <a:rPr lang="ru-RU" dirty="0" smtClean="0"/>
              <a:t>4. наличии у Вуза соответствующих </a:t>
            </a:r>
            <a:r>
              <a:rPr lang="ru-RU" b="1" i="1" dirty="0" smtClean="0"/>
              <a:t>подразделений</a:t>
            </a:r>
            <a:r>
              <a:rPr lang="ru-RU" dirty="0" smtClean="0"/>
              <a:t>, функциональными задачами которых выступает обоснованное распределение государственного заказа на подготовку специалистов</a:t>
            </a:r>
          </a:p>
          <a:p>
            <a:pPr marL="0" indent="0">
              <a:buNone/>
            </a:pPr>
            <a:r>
              <a:rPr lang="ru-RU" b="1" i="1" dirty="0" smtClean="0"/>
              <a:t>Ограничение системы</a:t>
            </a:r>
            <a:r>
              <a:rPr lang="ru-RU" dirty="0" smtClean="0"/>
              <a:t>: </a:t>
            </a:r>
            <a:r>
              <a:rPr lang="ru-RU" i="1" dirty="0" smtClean="0"/>
              <a:t>необходимость учета лаговой задержки </a:t>
            </a:r>
            <a:r>
              <a:rPr lang="ru-RU" i="1" dirty="0"/>
              <a:t>в формировании специалистов необходимых рынку труда компетенций </a:t>
            </a:r>
            <a:r>
              <a:rPr lang="ru-RU" i="1" dirty="0" smtClean="0"/>
              <a:t>и специальностей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180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9500" y="2232212"/>
            <a:ext cx="10018713" cy="1752599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Спасибо за внимание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7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55494"/>
            <a:ext cx="10018713" cy="1497105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Конец </a:t>
            </a:r>
            <a:r>
              <a:rPr lang="en-US" b="1" dirty="0" smtClean="0">
                <a:solidFill>
                  <a:srgbClr val="7030A0"/>
                </a:solidFill>
              </a:rPr>
              <a:t>XX </a:t>
            </a:r>
            <a:r>
              <a:rPr lang="ru-RU" b="1" dirty="0" smtClean="0">
                <a:solidFill>
                  <a:srgbClr val="7030A0"/>
                </a:solidFill>
              </a:rPr>
              <a:t>века - начало</a:t>
            </a:r>
            <a:r>
              <a:rPr lang="en-US" b="1" dirty="0" smtClean="0">
                <a:solidFill>
                  <a:srgbClr val="7030A0"/>
                </a:solidFill>
              </a:rPr>
              <a:t> XXI</a:t>
            </a:r>
            <a:r>
              <a:rPr lang="ru-RU" b="1" dirty="0" smtClean="0">
                <a:solidFill>
                  <a:srgbClr val="7030A0"/>
                </a:solidFill>
              </a:rPr>
              <a:t> века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кризис в мировой системе образования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963271"/>
            <a:ext cx="10018713" cy="4276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Политика доступности высшего образования, которая была доминирующей в 80-х гг. XX века, практически во всех развитых странах мира обусловила возникновение отрицательного эффекта </a:t>
            </a:r>
            <a:r>
              <a:rPr lang="ru-RU" dirty="0" smtClean="0"/>
              <a:t>– 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темпы </a:t>
            </a:r>
            <a:r>
              <a:rPr lang="ru-RU" sz="2800" b="1" dirty="0">
                <a:solidFill>
                  <a:srgbClr val="7030A0"/>
                </a:solidFill>
              </a:rPr>
              <a:t>роста бюджетных ассигнований в сферу высшего образования перестали успевать за увеличивающимся спросом на образовательные услуги. 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/>
              <a:t>Это </a:t>
            </a:r>
            <a:r>
              <a:rPr lang="ru-RU" dirty="0"/>
              <a:t>обусловило возникновение мирового кризиса образования и необходимость коренного пересмотра образовательной политики государств.</a:t>
            </a:r>
          </a:p>
        </p:txBody>
      </p:sp>
    </p:spTree>
    <p:extLst>
      <p:ext uri="{BB962C8B-B14F-4D97-AF65-F5344CB8AC3E}">
        <p14:creationId xmlns:p14="http://schemas.microsoft.com/office/powerpoint/2010/main" val="365034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55494"/>
            <a:ext cx="10018713" cy="1577787"/>
          </a:xfrm>
        </p:spPr>
        <p:txBody>
          <a:bodyPr/>
          <a:lstStyle/>
          <a:p>
            <a:r>
              <a:rPr lang="ru-RU" dirty="0" smtClean="0"/>
              <a:t>Мировой тренд реформирования системы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277034"/>
            <a:ext cx="10018713" cy="3124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7030A0"/>
                </a:solidFill>
              </a:rPr>
              <a:t>сокращение </a:t>
            </a:r>
            <a:r>
              <a:rPr lang="ru-RU" sz="3600" b="1" dirty="0" smtClean="0">
                <a:solidFill>
                  <a:srgbClr val="7030A0"/>
                </a:solidFill>
              </a:rPr>
              <a:t>государственного финансирования  системы высшего образования на </a:t>
            </a:r>
            <a:r>
              <a:rPr lang="ru-RU" sz="3600" b="1" dirty="0">
                <a:solidFill>
                  <a:srgbClr val="7030A0"/>
                </a:solidFill>
              </a:rPr>
              <a:t>фоне роста автономии высших учебных заведений и поиска путей альтернативного </a:t>
            </a:r>
            <a:r>
              <a:rPr lang="ru-RU" sz="3600" b="1" dirty="0" smtClean="0">
                <a:solidFill>
                  <a:srgbClr val="7030A0"/>
                </a:solidFill>
              </a:rPr>
              <a:t>финансирования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93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28600"/>
            <a:ext cx="10018713" cy="14298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Причины государственного финансирования системы высшего образования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58470"/>
            <a:ext cx="10241525" cy="4814047"/>
          </a:xfrm>
        </p:spPr>
        <p:txBody>
          <a:bodyPr>
            <a:noAutofit/>
          </a:bodyPr>
          <a:lstStyle/>
          <a:p>
            <a:pPr lvl="0"/>
            <a:r>
              <a:rPr lang="ru-RU" sz="3200" dirty="0">
                <a:solidFill>
                  <a:srgbClr val="7030A0"/>
                </a:solidFill>
              </a:rPr>
              <a:t>обеспечение рациональных масштабов и пропорций высшего образования </a:t>
            </a:r>
            <a:r>
              <a:rPr lang="ru-RU" sz="3200" dirty="0" smtClean="0">
                <a:solidFill>
                  <a:srgbClr val="7030A0"/>
                </a:solidFill>
              </a:rPr>
              <a:t>посредством регулирования </a:t>
            </a:r>
            <a:r>
              <a:rPr lang="ru-RU" sz="3200" dirty="0">
                <a:solidFill>
                  <a:srgbClr val="7030A0"/>
                </a:solidFill>
              </a:rPr>
              <a:t>числа финансируемых учебных мест;</a:t>
            </a:r>
          </a:p>
          <a:p>
            <a:pPr lvl="0"/>
            <a:r>
              <a:rPr lang="ru-RU" sz="3200" dirty="0">
                <a:solidFill>
                  <a:srgbClr val="7030A0"/>
                </a:solidFill>
              </a:rPr>
              <a:t>распределение финансовых ресурсов между вузами в соответствии с государственными интересами, запросами студентов и работодателей;</a:t>
            </a:r>
          </a:p>
          <a:p>
            <a:pPr lvl="0"/>
            <a:r>
              <a:rPr lang="ru-RU" sz="3200" dirty="0">
                <a:solidFill>
                  <a:srgbClr val="7030A0"/>
                </a:solidFill>
              </a:rPr>
              <a:t>обеспечение доступности высшего образования для представителей всех социальных групп населения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809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161366"/>
            <a:ext cx="10018713" cy="995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Государственные расходы на образование в % от ВВП страны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492" y="1281736"/>
            <a:ext cx="9993002" cy="49173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867835" y="6324383"/>
            <a:ext cx="6817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Источник</a:t>
            </a:r>
            <a:r>
              <a:rPr lang="en-US" dirty="0" smtClean="0"/>
              <a:t>: </a:t>
            </a:r>
            <a:r>
              <a:rPr lang="en-US" dirty="0"/>
              <a:t>UNESCO Institute for Statistics, http://data.uis.unesco.org/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5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3341" y="188260"/>
            <a:ext cx="10717307" cy="80255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Государственные расходы на </a:t>
            </a:r>
            <a:r>
              <a:rPr lang="ru-RU" b="1" dirty="0" smtClean="0">
                <a:solidFill>
                  <a:srgbClr val="7030A0"/>
                </a:solidFill>
              </a:rPr>
              <a:t>виды образования %, за 1999-2011 гг.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7835" y="6324383"/>
            <a:ext cx="6817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Источник</a:t>
            </a:r>
            <a:r>
              <a:rPr lang="en-US" dirty="0" smtClean="0"/>
              <a:t>: </a:t>
            </a:r>
            <a:r>
              <a:rPr lang="en-US" dirty="0"/>
              <a:t>UNESCO Institute for Statistics, http://data.uis.unesco.org/</a:t>
            </a: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575201"/>
              </p:ext>
            </p:extLst>
          </p:nvPr>
        </p:nvGraphicFramePr>
        <p:xfrm>
          <a:off x="2447924" y="1454942"/>
          <a:ext cx="8645900" cy="4690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76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6788" y="161366"/>
            <a:ext cx="10488706" cy="10757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Государственные расходы на </a:t>
            </a:r>
            <a:r>
              <a:rPr lang="ru-RU" b="1" dirty="0" smtClean="0">
                <a:solidFill>
                  <a:srgbClr val="7030A0"/>
                </a:solidFill>
              </a:rPr>
              <a:t>высшее образование в % от ВВП страны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7835" y="6324383"/>
            <a:ext cx="6817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Источник</a:t>
            </a:r>
            <a:r>
              <a:rPr lang="en-US" dirty="0" smtClean="0"/>
              <a:t>: </a:t>
            </a:r>
            <a:r>
              <a:rPr lang="en-US" dirty="0"/>
              <a:t>UNESCO Institute for Statistics, http://data.uis.unesco.org/</a:t>
            </a: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0530967"/>
              </p:ext>
            </p:extLst>
          </p:nvPr>
        </p:nvGraphicFramePr>
        <p:xfrm>
          <a:off x="1734671" y="1373732"/>
          <a:ext cx="9950823" cy="4814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72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165" y="161364"/>
            <a:ext cx="6938682" cy="914401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Динамика изменения </a:t>
            </a:r>
            <a:r>
              <a:rPr lang="ru-RU" sz="2400" b="1" dirty="0" smtClean="0">
                <a:solidFill>
                  <a:srgbClr val="7030A0"/>
                </a:solidFill>
              </a:rPr>
              <a:t>количества абитуриентов Вузов </a:t>
            </a:r>
            <a:r>
              <a:rPr lang="en-US" sz="2400" b="1" dirty="0" smtClean="0">
                <a:solidFill>
                  <a:srgbClr val="7030A0"/>
                </a:solidFill>
              </a:rPr>
              <a:t>III-IV</a:t>
            </a:r>
            <a:r>
              <a:rPr lang="ru-RU" sz="2400" b="1" dirty="0" smtClean="0">
                <a:solidFill>
                  <a:srgbClr val="7030A0"/>
                </a:solidFill>
              </a:rPr>
              <a:t> уровня аккредитации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68351" y="6064621"/>
            <a:ext cx="8919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ea typeface="Calibri" panose="020F0502020204030204" pitchFamily="34" charset="0"/>
              </a:rPr>
              <a:t>Источник: </a:t>
            </a:r>
            <a:r>
              <a:rPr lang="uk-UA" dirty="0">
                <a:ea typeface="Calibri" panose="020F0502020204030204" pitchFamily="34" charset="0"/>
              </a:rPr>
              <a:t>Основні показники діяльності вищих навчальних закладів України на початок 2014</a:t>
            </a:r>
            <a:r>
              <a:rPr lang="ru-RU" dirty="0">
                <a:ea typeface="Calibri" panose="020F0502020204030204" pitchFamily="34" charset="0"/>
              </a:rPr>
              <a:t>/</a:t>
            </a:r>
            <a:r>
              <a:rPr lang="uk-UA" dirty="0">
                <a:ea typeface="Calibri" panose="020F0502020204030204" pitchFamily="34" charset="0"/>
              </a:rPr>
              <a:t>2015 навчального року. Статистичний бюлетень.- http://www.ukrstat.gov.ua/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04212" y="2084292"/>
            <a:ext cx="5257800" cy="91440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solidFill>
                  <a:srgbClr val="7030A0"/>
                </a:solidFill>
              </a:rPr>
              <a:t>Динамика изменения количества Вузов </a:t>
            </a:r>
            <a:r>
              <a:rPr lang="en-US" sz="2400" b="1" dirty="0">
                <a:solidFill>
                  <a:srgbClr val="7030A0"/>
                </a:solidFill>
              </a:rPr>
              <a:t>III-IV</a:t>
            </a:r>
            <a:r>
              <a:rPr lang="ru-RU" sz="2400" b="1" dirty="0">
                <a:solidFill>
                  <a:srgbClr val="7030A0"/>
                </a:solidFill>
              </a:rPr>
              <a:t> уровня аккредитации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740529"/>
              </p:ext>
            </p:extLst>
          </p:nvPr>
        </p:nvGraphicFramePr>
        <p:xfrm>
          <a:off x="6804212" y="3160057"/>
          <a:ext cx="5056094" cy="2904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712257"/>
              </p:ext>
            </p:extLst>
          </p:nvPr>
        </p:nvGraphicFramePr>
        <p:xfrm>
          <a:off x="1376083" y="1075764"/>
          <a:ext cx="5199530" cy="3065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2864223" y="1202635"/>
            <a:ext cx="5974977" cy="4706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Снижение численности за период на 49%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177970" y="4867831"/>
            <a:ext cx="5974977" cy="4706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Снижение количества за период на 21%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1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9668" y="134470"/>
            <a:ext cx="8437094" cy="125057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Популярные механизмы бюджетного 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финансирования в мире</a:t>
            </a:r>
            <a:endParaRPr lang="ru-RU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682707"/>
              </p:ext>
            </p:extLst>
          </p:nvPr>
        </p:nvGraphicFramePr>
        <p:xfrm>
          <a:off x="1484313" y="1385047"/>
          <a:ext cx="9690193" cy="5230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56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461</TotalTime>
  <Words>663</Words>
  <Application>Microsoft Office PowerPoint</Application>
  <PresentationFormat>Широкоэкранный</PresentationFormat>
  <Paragraphs>70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Параллакс</vt:lpstr>
      <vt:lpstr>Университетская система бюджетного финансирования подготовки специалистов разных специальностей с высшим образованием как фактор автономности вузов</vt:lpstr>
      <vt:lpstr>Конец XX века - начало XXI века кризис в мировой системе образования</vt:lpstr>
      <vt:lpstr>Мировой тренд реформирования системы образования</vt:lpstr>
      <vt:lpstr>Причины государственного финансирования системы высшего образования</vt:lpstr>
      <vt:lpstr>Государственные расходы на образование в % от ВВП страны</vt:lpstr>
      <vt:lpstr>Государственные расходы на виды образования %, за 1999-2011 гг. </vt:lpstr>
      <vt:lpstr>Государственные расходы на высшее образование в % от ВВП страны</vt:lpstr>
      <vt:lpstr>Динамика изменения количества абитуриентов Вузов III-IV уровня аккредитации</vt:lpstr>
      <vt:lpstr>Популярные механизмы бюджетного  финансирования в мире</vt:lpstr>
      <vt:lpstr>Проект Стратегии реформирования высшего образования в Украине до 2020 года</vt:lpstr>
      <vt:lpstr>Методы бюджетного финансирования, предлагаемые проектом Стратегии</vt:lpstr>
      <vt:lpstr>Создание университетских систем распределения государственного финансирования – актуальная задача менеджмента инновационно развивающегося Вуза</vt:lpstr>
      <vt:lpstr>Предложение по формированию университетской системы распределения</vt:lpstr>
      <vt:lpstr>Информационная и инфраструктурная поддержка системы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Университетская система бюджетного финансирования подготовки специалистов разных специальностей с высшим образованием как фактор автономности вузов</dc:title>
  <dc:creator>Rayevnyeva Olena</dc:creator>
  <cp:lastModifiedBy>Rayevnyeva Olena</cp:lastModifiedBy>
  <cp:revision>27</cp:revision>
  <dcterms:created xsi:type="dcterms:W3CDTF">2015-12-09T20:25:11Z</dcterms:created>
  <dcterms:modified xsi:type="dcterms:W3CDTF">2015-12-10T19:49:34Z</dcterms:modified>
</cp:coreProperties>
</file>